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64"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9C5991E-ADA5-49E7-88E0-8323E6427BEC}"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652FE51-44B9-4BA9-8F8A-F1F400C2C461}" type="slidenum">
              <a:rPr lang="en-US" smtClean="0"/>
              <a:t>‹#›</a:t>
            </a:fld>
            <a:endParaRPr lang="en-US"/>
          </a:p>
        </p:txBody>
      </p:sp>
    </p:spTree>
    <p:extLst>
      <p:ext uri="{BB962C8B-B14F-4D97-AF65-F5344CB8AC3E}">
        <p14:creationId xmlns:p14="http://schemas.microsoft.com/office/powerpoint/2010/main" val="4079795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C5991E-ADA5-49E7-88E0-8323E6427BEC}"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52FE51-44B9-4BA9-8F8A-F1F400C2C461}" type="slidenum">
              <a:rPr lang="en-US" smtClean="0"/>
              <a:t>‹#›</a:t>
            </a:fld>
            <a:endParaRPr lang="en-US"/>
          </a:p>
        </p:txBody>
      </p:sp>
    </p:spTree>
    <p:extLst>
      <p:ext uri="{BB962C8B-B14F-4D97-AF65-F5344CB8AC3E}">
        <p14:creationId xmlns:p14="http://schemas.microsoft.com/office/powerpoint/2010/main" val="3781495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C5991E-ADA5-49E7-88E0-8323E6427BEC}"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52FE51-44B9-4BA9-8F8A-F1F400C2C46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264037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9C5991E-ADA5-49E7-88E0-8323E6427BEC}"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52FE51-44B9-4BA9-8F8A-F1F400C2C461}" type="slidenum">
              <a:rPr lang="en-US" smtClean="0"/>
              <a:t>‹#›</a:t>
            </a:fld>
            <a:endParaRPr lang="en-US"/>
          </a:p>
        </p:txBody>
      </p:sp>
    </p:spTree>
    <p:extLst>
      <p:ext uri="{BB962C8B-B14F-4D97-AF65-F5344CB8AC3E}">
        <p14:creationId xmlns:p14="http://schemas.microsoft.com/office/powerpoint/2010/main" val="149944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9C5991E-ADA5-49E7-88E0-8323E6427BEC}"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52FE51-44B9-4BA9-8F8A-F1F400C2C46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68822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9C5991E-ADA5-49E7-88E0-8323E6427BEC}"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52FE51-44B9-4BA9-8F8A-F1F400C2C461}" type="slidenum">
              <a:rPr lang="en-US" smtClean="0"/>
              <a:t>‹#›</a:t>
            </a:fld>
            <a:endParaRPr lang="en-US"/>
          </a:p>
        </p:txBody>
      </p:sp>
    </p:spTree>
    <p:extLst>
      <p:ext uri="{BB962C8B-B14F-4D97-AF65-F5344CB8AC3E}">
        <p14:creationId xmlns:p14="http://schemas.microsoft.com/office/powerpoint/2010/main" val="1189241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C5991E-ADA5-49E7-88E0-8323E6427BEC}"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2FE51-44B9-4BA9-8F8A-F1F400C2C461}" type="slidenum">
              <a:rPr lang="en-US" smtClean="0"/>
              <a:t>‹#›</a:t>
            </a:fld>
            <a:endParaRPr lang="en-US"/>
          </a:p>
        </p:txBody>
      </p:sp>
    </p:spTree>
    <p:extLst>
      <p:ext uri="{BB962C8B-B14F-4D97-AF65-F5344CB8AC3E}">
        <p14:creationId xmlns:p14="http://schemas.microsoft.com/office/powerpoint/2010/main" val="30650719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C5991E-ADA5-49E7-88E0-8323E6427BEC}"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2FE51-44B9-4BA9-8F8A-F1F400C2C461}" type="slidenum">
              <a:rPr lang="en-US" smtClean="0"/>
              <a:t>‹#›</a:t>
            </a:fld>
            <a:endParaRPr lang="en-US"/>
          </a:p>
        </p:txBody>
      </p:sp>
    </p:spTree>
    <p:extLst>
      <p:ext uri="{BB962C8B-B14F-4D97-AF65-F5344CB8AC3E}">
        <p14:creationId xmlns:p14="http://schemas.microsoft.com/office/powerpoint/2010/main" val="3758288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C5991E-ADA5-49E7-88E0-8323E6427BEC}"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2FE51-44B9-4BA9-8F8A-F1F400C2C461}" type="slidenum">
              <a:rPr lang="en-US" smtClean="0"/>
              <a:t>‹#›</a:t>
            </a:fld>
            <a:endParaRPr lang="en-US"/>
          </a:p>
        </p:txBody>
      </p:sp>
    </p:spTree>
    <p:extLst>
      <p:ext uri="{BB962C8B-B14F-4D97-AF65-F5344CB8AC3E}">
        <p14:creationId xmlns:p14="http://schemas.microsoft.com/office/powerpoint/2010/main" val="2760086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C5991E-ADA5-49E7-88E0-8323E6427BEC}"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52FE51-44B9-4BA9-8F8A-F1F400C2C461}" type="slidenum">
              <a:rPr lang="en-US" smtClean="0"/>
              <a:t>‹#›</a:t>
            </a:fld>
            <a:endParaRPr lang="en-US"/>
          </a:p>
        </p:txBody>
      </p:sp>
    </p:spTree>
    <p:extLst>
      <p:ext uri="{BB962C8B-B14F-4D97-AF65-F5344CB8AC3E}">
        <p14:creationId xmlns:p14="http://schemas.microsoft.com/office/powerpoint/2010/main" val="4186308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C5991E-ADA5-49E7-88E0-8323E6427BEC}"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652FE51-44B9-4BA9-8F8A-F1F400C2C461}" type="slidenum">
              <a:rPr lang="en-US" smtClean="0"/>
              <a:t>‹#›</a:t>
            </a:fld>
            <a:endParaRPr lang="en-US"/>
          </a:p>
        </p:txBody>
      </p:sp>
    </p:spTree>
    <p:extLst>
      <p:ext uri="{BB962C8B-B14F-4D97-AF65-F5344CB8AC3E}">
        <p14:creationId xmlns:p14="http://schemas.microsoft.com/office/powerpoint/2010/main" val="162293766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C5991E-ADA5-49E7-88E0-8323E6427BEC}"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652FE51-44B9-4BA9-8F8A-F1F400C2C461}" type="slidenum">
              <a:rPr lang="en-US" smtClean="0"/>
              <a:t>‹#›</a:t>
            </a:fld>
            <a:endParaRPr lang="en-US"/>
          </a:p>
        </p:txBody>
      </p:sp>
    </p:spTree>
    <p:extLst>
      <p:ext uri="{BB962C8B-B14F-4D97-AF65-F5344CB8AC3E}">
        <p14:creationId xmlns:p14="http://schemas.microsoft.com/office/powerpoint/2010/main" val="206457706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C5991E-ADA5-49E7-88E0-8323E6427BEC}"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652FE51-44B9-4BA9-8F8A-F1F400C2C461}" type="slidenum">
              <a:rPr lang="en-US" smtClean="0"/>
              <a:t>‹#›</a:t>
            </a:fld>
            <a:endParaRPr lang="en-US"/>
          </a:p>
        </p:txBody>
      </p:sp>
    </p:spTree>
    <p:extLst>
      <p:ext uri="{BB962C8B-B14F-4D97-AF65-F5344CB8AC3E}">
        <p14:creationId xmlns:p14="http://schemas.microsoft.com/office/powerpoint/2010/main" val="3816027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C5991E-ADA5-49E7-88E0-8323E6427BEC}"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652FE51-44B9-4BA9-8F8A-F1F400C2C461}" type="slidenum">
              <a:rPr lang="en-US" smtClean="0"/>
              <a:t>‹#›</a:t>
            </a:fld>
            <a:endParaRPr lang="en-US"/>
          </a:p>
        </p:txBody>
      </p:sp>
    </p:spTree>
    <p:extLst>
      <p:ext uri="{BB962C8B-B14F-4D97-AF65-F5344CB8AC3E}">
        <p14:creationId xmlns:p14="http://schemas.microsoft.com/office/powerpoint/2010/main" val="3580343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C5991E-ADA5-49E7-88E0-8323E6427BEC}"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652FE51-44B9-4BA9-8F8A-F1F400C2C461}" type="slidenum">
              <a:rPr lang="en-US" smtClean="0"/>
              <a:t>‹#›</a:t>
            </a:fld>
            <a:endParaRPr lang="en-US"/>
          </a:p>
        </p:txBody>
      </p:sp>
    </p:spTree>
    <p:extLst>
      <p:ext uri="{BB962C8B-B14F-4D97-AF65-F5344CB8AC3E}">
        <p14:creationId xmlns:p14="http://schemas.microsoft.com/office/powerpoint/2010/main" val="317819116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C5991E-ADA5-49E7-88E0-8323E6427BEC}"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52FE51-44B9-4BA9-8F8A-F1F400C2C461}" type="slidenum">
              <a:rPr lang="en-US" smtClean="0"/>
              <a:t>‹#›</a:t>
            </a:fld>
            <a:endParaRPr lang="en-US"/>
          </a:p>
        </p:txBody>
      </p:sp>
    </p:spTree>
    <p:extLst>
      <p:ext uri="{BB962C8B-B14F-4D97-AF65-F5344CB8AC3E}">
        <p14:creationId xmlns:p14="http://schemas.microsoft.com/office/powerpoint/2010/main" val="3568252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9C5991E-ADA5-49E7-88E0-8323E6427BEC}" type="datetimeFigureOut">
              <a:rPr lang="en-US" smtClean="0"/>
              <a:t>11/14/2016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652FE51-44B9-4BA9-8F8A-F1F400C2C461}" type="slidenum">
              <a:rPr lang="en-US" smtClean="0"/>
              <a:t>‹#›</a:t>
            </a:fld>
            <a:endParaRPr lang="en-US"/>
          </a:p>
        </p:txBody>
      </p:sp>
    </p:spTree>
    <p:extLst>
      <p:ext uri="{BB962C8B-B14F-4D97-AF65-F5344CB8AC3E}">
        <p14:creationId xmlns:p14="http://schemas.microsoft.com/office/powerpoint/2010/main" val="17224066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Fertility	</a:t>
            </a:r>
            <a:endParaRPr lang="en-US" dirty="0"/>
          </a:p>
        </p:txBody>
      </p:sp>
      <p:sp>
        <p:nvSpPr>
          <p:cNvPr id="3" name="Subtitle 2"/>
          <p:cNvSpPr>
            <a:spLocks noGrp="1"/>
          </p:cNvSpPr>
          <p:nvPr>
            <p:ph type="subTitle" idx="1"/>
          </p:nvPr>
        </p:nvSpPr>
        <p:spPr/>
        <p:txBody>
          <a:bodyPr/>
          <a:lstStyle/>
          <a:p>
            <a:r>
              <a:rPr lang="en-US" dirty="0" smtClean="0"/>
              <a:t>Sexuality Day 2</a:t>
            </a:r>
          </a:p>
          <a:p>
            <a:endParaRPr lang="en-US" dirty="0"/>
          </a:p>
        </p:txBody>
      </p:sp>
    </p:spTree>
    <p:extLst>
      <p:ext uri="{BB962C8B-B14F-4D97-AF65-F5344CB8AC3E}">
        <p14:creationId xmlns:p14="http://schemas.microsoft.com/office/powerpoint/2010/main" val="1923537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Female Anatomy</a:t>
            </a:r>
            <a:endParaRPr lang="en-US" dirty="0"/>
          </a:p>
        </p:txBody>
      </p:sp>
      <p:pic>
        <p:nvPicPr>
          <p:cNvPr id="4" name="Content Placeholder 3" descr="http://www.doh.state.fl.us/Family/wh/lifespan/Tweens/reproductive_system.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15553" y="1187921"/>
            <a:ext cx="6694880" cy="522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8643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Infertility Diagnosed in Females?</a:t>
            </a:r>
            <a:endParaRPr lang="en-US" dirty="0"/>
          </a:p>
        </p:txBody>
      </p:sp>
      <p:sp>
        <p:nvSpPr>
          <p:cNvPr id="3" name="Content Placeholder 2"/>
          <p:cNvSpPr>
            <a:spLocks noGrp="1"/>
          </p:cNvSpPr>
          <p:nvPr>
            <p:ph idx="1"/>
          </p:nvPr>
        </p:nvSpPr>
        <p:spPr>
          <a:xfrm>
            <a:off x="2589212" y="1425387"/>
            <a:ext cx="8915400" cy="5244353"/>
          </a:xfrm>
        </p:spPr>
        <p:txBody>
          <a:bodyPr>
            <a:normAutofit fontScale="77500" lnSpcReduction="20000"/>
          </a:bodyPr>
          <a:lstStyle/>
          <a:p>
            <a:r>
              <a:rPr lang="en-CA" altLang="en-US" sz="2400" dirty="0"/>
              <a:t>If a woman has an </a:t>
            </a:r>
            <a:r>
              <a:rPr lang="en-CA" altLang="en-US" sz="2400" b="1" dirty="0"/>
              <a:t>infertility</a:t>
            </a:r>
            <a:r>
              <a:rPr lang="en-CA" altLang="en-US" sz="2400" dirty="0"/>
              <a:t> problem, she will be referred to a doctor who specializes in reproductive endocrinology. </a:t>
            </a:r>
            <a:endParaRPr lang="en-CA" altLang="en-US" sz="2400" dirty="0" smtClean="0"/>
          </a:p>
          <a:p>
            <a:pPr marL="0" indent="0">
              <a:buNone/>
            </a:pPr>
            <a:r>
              <a:rPr lang="en-CA" altLang="en-US" sz="3200" dirty="0" smtClean="0"/>
              <a:t>Simple Tests: </a:t>
            </a:r>
          </a:p>
          <a:p>
            <a:pPr marL="0" indent="0">
              <a:buNone/>
            </a:pPr>
            <a:r>
              <a:rPr lang="en-CA" altLang="en-US" sz="3200" dirty="0">
                <a:solidFill>
                  <a:srgbClr val="002060"/>
                </a:solidFill>
              </a:rPr>
              <a:t>	</a:t>
            </a:r>
            <a:r>
              <a:rPr lang="en-CA" altLang="en-US" sz="3200" dirty="0" smtClean="0">
                <a:solidFill>
                  <a:schemeClr val="tx1"/>
                </a:solidFill>
              </a:rPr>
              <a:t>- </a:t>
            </a:r>
            <a:r>
              <a:rPr lang="en-CA" altLang="en-US" sz="2800" dirty="0" smtClean="0">
                <a:solidFill>
                  <a:schemeClr val="tx1"/>
                </a:solidFill>
              </a:rPr>
              <a:t>Blood </a:t>
            </a:r>
            <a:r>
              <a:rPr lang="en-CA" altLang="en-US" sz="2800" dirty="0">
                <a:solidFill>
                  <a:schemeClr val="tx1"/>
                </a:solidFill>
              </a:rPr>
              <a:t>tests and urine tests to check hormone </a:t>
            </a:r>
            <a:r>
              <a:rPr lang="en-CA" altLang="en-US" sz="2800" dirty="0" smtClean="0">
                <a:solidFill>
                  <a:schemeClr val="tx1"/>
                </a:solidFill>
              </a:rPr>
              <a:t>levels</a:t>
            </a:r>
            <a:r>
              <a:rPr lang="en-CA" altLang="en-US" sz="2800" dirty="0">
                <a:solidFill>
                  <a:schemeClr val="tx1"/>
                </a:solidFill>
              </a:rPr>
              <a:t>.</a:t>
            </a:r>
          </a:p>
          <a:p>
            <a:pPr marL="0" indent="0">
              <a:buNone/>
            </a:pPr>
            <a:r>
              <a:rPr lang="en-CA" altLang="en-US" sz="2800" dirty="0" smtClean="0">
                <a:solidFill>
                  <a:schemeClr val="tx1"/>
                </a:solidFill>
              </a:rPr>
              <a:t>	- A </a:t>
            </a:r>
            <a:r>
              <a:rPr lang="en-CA" altLang="en-US" sz="2800" dirty="0">
                <a:solidFill>
                  <a:schemeClr val="tx1"/>
                </a:solidFill>
              </a:rPr>
              <a:t>Pap smear to study the health of the cervix.</a:t>
            </a:r>
          </a:p>
          <a:p>
            <a:pPr marL="0" indent="0">
              <a:buNone/>
            </a:pPr>
            <a:r>
              <a:rPr lang="en-CA" altLang="en-US" sz="2800" dirty="0" smtClean="0">
                <a:solidFill>
                  <a:schemeClr val="tx1"/>
                </a:solidFill>
              </a:rPr>
              <a:t>	- Urine </a:t>
            </a:r>
            <a:r>
              <a:rPr lang="en-CA" altLang="en-US" sz="2800" dirty="0">
                <a:solidFill>
                  <a:schemeClr val="tx1"/>
                </a:solidFill>
              </a:rPr>
              <a:t>tests to evaluate LH surges.</a:t>
            </a:r>
          </a:p>
          <a:p>
            <a:pPr marL="0" indent="0">
              <a:buNone/>
            </a:pPr>
            <a:r>
              <a:rPr lang="en-CA" altLang="en-US" sz="2800" dirty="0" smtClean="0">
                <a:solidFill>
                  <a:schemeClr val="tx1"/>
                </a:solidFill>
              </a:rPr>
              <a:t>	- A </a:t>
            </a:r>
            <a:r>
              <a:rPr lang="en-CA" altLang="en-US" sz="2800" dirty="0">
                <a:solidFill>
                  <a:schemeClr val="tx1"/>
                </a:solidFill>
              </a:rPr>
              <a:t>basal body temperature </a:t>
            </a:r>
            <a:r>
              <a:rPr lang="en-CA" altLang="en-US" sz="2800" dirty="0" smtClean="0">
                <a:solidFill>
                  <a:schemeClr val="tx1"/>
                </a:solidFill>
              </a:rPr>
              <a:t>test</a:t>
            </a:r>
          </a:p>
          <a:p>
            <a:pPr marL="0" indent="0">
              <a:buNone/>
            </a:pPr>
            <a:r>
              <a:rPr lang="en-CA" altLang="en-US" sz="2800" dirty="0" smtClean="0"/>
              <a:t>	- An </a:t>
            </a:r>
            <a:r>
              <a:rPr lang="en-CA" altLang="en-US" sz="2800" dirty="0"/>
              <a:t>endometrial biopsy – Tells the doctor if eggs have been </a:t>
            </a:r>
            <a:r>
              <a:rPr lang="en-CA" altLang="en-US" sz="2800" dirty="0" smtClean="0"/>
              <a:t>	released </a:t>
            </a:r>
            <a:r>
              <a:rPr lang="en-CA" altLang="en-US" sz="2800" dirty="0"/>
              <a:t>as well as whether there is enough progesterone. </a:t>
            </a:r>
          </a:p>
          <a:p>
            <a:pPr marL="0" indent="0">
              <a:buNone/>
            </a:pPr>
            <a:r>
              <a:rPr lang="en-CA" altLang="en-US" sz="2800" b="1" dirty="0" smtClean="0">
                <a:solidFill>
                  <a:srgbClr val="002060"/>
                </a:solidFill>
              </a:rPr>
              <a:t>	</a:t>
            </a:r>
            <a:r>
              <a:rPr lang="en-CA" altLang="en-US" sz="2800" dirty="0" smtClean="0">
                <a:solidFill>
                  <a:schemeClr val="tx1"/>
                </a:solidFill>
              </a:rPr>
              <a:t>- An </a:t>
            </a:r>
            <a:r>
              <a:rPr lang="en-CA" altLang="en-US" sz="2800" dirty="0">
                <a:solidFill>
                  <a:schemeClr val="tx1"/>
                </a:solidFill>
              </a:rPr>
              <a:t>ultrasound to look for fibroids and cysts in the uterus and </a:t>
            </a:r>
            <a:r>
              <a:rPr lang="en-CA" altLang="en-US" sz="2800" dirty="0" smtClean="0">
                <a:solidFill>
                  <a:schemeClr val="tx1"/>
                </a:solidFill>
              </a:rPr>
              <a:t>	ovaries</a:t>
            </a:r>
            <a:r>
              <a:rPr lang="en-CA" altLang="en-US" sz="2800" dirty="0">
                <a:solidFill>
                  <a:schemeClr val="tx1"/>
                </a:solidFill>
              </a:rPr>
              <a:t>. </a:t>
            </a:r>
          </a:p>
          <a:p>
            <a:pPr marL="0" indent="0">
              <a:buNone/>
            </a:pPr>
            <a:r>
              <a:rPr lang="en-CA" altLang="en-US" sz="2800" dirty="0" smtClean="0"/>
              <a:t>	- A post-coital test: </a:t>
            </a:r>
            <a:r>
              <a:rPr lang="en-CA" altLang="en-US" sz="2800" dirty="0"/>
              <a:t>must be done within 12 hours of </a:t>
            </a:r>
            <a:r>
              <a:rPr lang="en-CA" altLang="en-US" sz="2800" dirty="0" smtClean="0"/>
              <a:t>	intercourse </a:t>
            </a:r>
            <a:r>
              <a:rPr lang="en-CA" altLang="en-US" sz="2800" dirty="0"/>
              <a:t>to </a:t>
            </a:r>
            <a:r>
              <a:rPr lang="en-CA" altLang="en-US" sz="2800" dirty="0" smtClean="0"/>
              <a:t>see </a:t>
            </a:r>
            <a:r>
              <a:rPr lang="en-CA" altLang="en-US" sz="2800" dirty="0"/>
              <a:t>if the man’s sperm can survive the </a:t>
            </a:r>
            <a:r>
              <a:rPr lang="en-CA" altLang="en-US" sz="2800" dirty="0" smtClean="0"/>
              <a:t>	cervical </a:t>
            </a:r>
            <a:r>
              <a:rPr lang="en-CA" altLang="en-US" sz="2800" dirty="0"/>
              <a:t>mucus. </a:t>
            </a:r>
          </a:p>
          <a:p>
            <a:pPr marL="0" indent="0">
              <a:buNone/>
            </a:pPr>
            <a:endParaRPr lang="en-CA" altLang="en-US" sz="2800" dirty="0">
              <a:solidFill>
                <a:schemeClr val="tx1"/>
              </a:solidFill>
            </a:endParaRPr>
          </a:p>
          <a:p>
            <a:pPr lvl="2"/>
            <a:endParaRPr lang="en-CA" altLang="en-US" dirty="0"/>
          </a:p>
          <a:p>
            <a:endParaRPr lang="en-US" dirty="0"/>
          </a:p>
        </p:txBody>
      </p:sp>
    </p:spTree>
    <p:extLst>
      <p:ext uri="{BB962C8B-B14F-4D97-AF65-F5344CB8AC3E}">
        <p14:creationId xmlns:p14="http://schemas.microsoft.com/office/powerpoint/2010/main" val="3593889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81670" y="2065302"/>
            <a:ext cx="3810330" cy="4761389"/>
          </a:xfrm>
          <a:prstGeom prst="rect">
            <a:avLst/>
          </a:prstGeom>
        </p:spPr>
      </p:pic>
      <p:sp>
        <p:nvSpPr>
          <p:cNvPr id="2" name="Title 1"/>
          <p:cNvSpPr>
            <a:spLocks noGrp="1"/>
          </p:cNvSpPr>
          <p:nvPr>
            <p:ph type="title"/>
          </p:nvPr>
        </p:nvSpPr>
        <p:spPr>
          <a:xfrm>
            <a:off x="2592925" y="624110"/>
            <a:ext cx="8911687" cy="720596"/>
          </a:xfrm>
        </p:spPr>
        <p:txBody>
          <a:bodyPr/>
          <a:lstStyle/>
          <a:p>
            <a:r>
              <a:rPr lang="en-US" dirty="0"/>
              <a:t>How is Infertility Diagnosed in Females?</a:t>
            </a:r>
          </a:p>
        </p:txBody>
      </p:sp>
      <p:sp>
        <p:nvSpPr>
          <p:cNvPr id="3" name="Content Placeholder 2"/>
          <p:cNvSpPr>
            <a:spLocks noGrp="1"/>
          </p:cNvSpPr>
          <p:nvPr>
            <p:ph idx="1"/>
          </p:nvPr>
        </p:nvSpPr>
        <p:spPr>
          <a:xfrm>
            <a:off x="2589212" y="1344706"/>
            <a:ext cx="6568235" cy="4566516"/>
          </a:xfrm>
        </p:spPr>
        <p:txBody>
          <a:bodyPr>
            <a:normAutofit fontScale="92500"/>
          </a:bodyPr>
          <a:lstStyle/>
          <a:p>
            <a:r>
              <a:rPr lang="en-US" dirty="0" smtClean="0"/>
              <a:t>More Complex Tests?</a:t>
            </a:r>
          </a:p>
          <a:p>
            <a:r>
              <a:rPr lang="en-CA" altLang="en-US" sz="2800" b="1" dirty="0" smtClean="0">
                <a:solidFill>
                  <a:schemeClr val="tx1"/>
                </a:solidFill>
              </a:rPr>
              <a:t>Laparoscopy</a:t>
            </a:r>
            <a:r>
              <a:rPr lang="en-CA" altLang="en-US" sz="2800" b="1" dirty="0">
                <a:solidFill>
                  <a:schemeClr val="tx1"/>
                </a:solidFill>
              </a:rPr>
              <a:t>:</a:t>
            </a:r>
            <a:r>
              <a:rPr lang="en-CA" altLang="en-US" sz="2800" dirty="0">
                <a:solidFill>
                  <a:schemeClr val="tx1"/>
                </a:solidFill>
              </a:rPr>
              <a:t> Looks for ovarian or fallopian tube scarring or endometriosis. </a:t>
            </a:r>
          </a:p>
          <a:p>
            <a:r>
              <a:rPr lang="en-CA" altLang="en-US" sz="2800" dirty="0">
                <a:solidFill>
                  <a:schemeClr val="tx1"/>
                </a:solidFill>
              </a:rPr>
              <a:t>A </a:t>
            </a:r>
            <a:r>
              <a:rPr lang="en-CA" altLang="en-US" sz="2800" b="1" dirty="0" smtClean="0">
                <a:solidFill>
                  <a:schemeClr val="tx1"/>
                </a:solidFill>
              </a:rPr>
              <a:t>Hysterosalpingogram</a:t>
            </a:r>
            <a:r>
              <a:rPr lang="en-CA" altLang="en-US" sz="2800" b="1" dirty="0">
                <a:solidFill>
                  <a:schemeClr val="tx1"/>
                </a:solidFill>
              </a:rPr>
              <a:t>: </a:t>
            </a:r>
            <a:r>
              <a:rPr lang="en-CA" altLang="en-US" sz="2800" dirty="0">
                <a:solidFill>
                  <a:schemeClr val="tx1"/>
                </a:solidFill>
              </a:rPr>
              <a:t> checks the condition of the fallopian tubes by using dye and X-rays. It can reveal:</a:t>
            </a:r>
          </a:p>
          <a:p>
            <a:pPr lvl="2"/>
            <a:r>
              <a:rPr lang="en-CA" altLang="en-US" sz="2800" dirty="0">
                <a:solidFill>
                  <a:schemeClr val="tx1"/>
                </a:solidFill>
              </a:rPr>
              <a:t>Blocked fallopian tubes, fibroid tumours, structural abnormalities and endometrial polyps. </a:t>
            </a:r>
          </a:p>
          <a:p>
            <a:endParaRPr lang="en-US" sz="2800" dirty="0">
              <a:solidFill>
                <a:schemeClr val="tx1"/>
              </a:solidFill>
            </a:endParaRPr>
          </a:p>
        </p:txBody>
      </p:sp>
    </p:spTree>
    <p:extLst>
      <p:ext uri="{BB962C8B-B14F-4D97-AF65-F5344CB8AC3E}">
        <p14:creationId xmlns:p14="http://schemas.microsoft.com/office/powerpoint/2010/main" val="2439516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b="1" dirty="0">
                <a:solidFill>
                  <a:schemeClr val="tx1"/>
                </a:solidFill>
              </a:rPr>
              <a:t>Hysterosalpingogram</a:t>
            </a:r>
            <a:endParaRPr lang="en-US" dirty="0"/>
          </a:p>
        </p:txBody>
      </p:sp>
      <p:pic>
        <p:nvPicPr>
          <p:cNvPr id="4" name="Content Placeholder 3" descr="http://www.ivf.net.in/images/hsg.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51729" y="1950648"/>
            <a:ext cx="5943600" cy="4534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6492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Affecting Reproductive Health</a:t>
            </a:r>
            <a:endParaRPr lang="en-US" dirty="0"/>
          </a:p>
        </p:txBody>
      </p:sp>
      <p:sp>
        <p:nvSpPr>
          <p:cNvPr id="3" name="Content Placeholder 2"/>
          <p:cNvSpPr>
            <a:spLocks noGrp="1"/>
          </p:cNvSpPr>
          <p:nvPr>
            <p:ph idx="1"/>
          </p:nvPr>
        </p:nvSpPr>
        <p:spPr>
          <a:xfrm>
            <a:off x="2589212" y="1479176"/>
            <a:ext cx="8915400" cy="4432046"/>
          </a:xfrm>
        </p:spPr>
        <p:txBody>
          <a:bodyPr>
            <a:normAutofit/>
          </a:bodyPr>
          <a:lstStyle/>
          <a:p>
            <a:pPr marL="0" indent="0">
              <a:buNone/>
            </a:pPr>
            <a:r>
              <a:rPr lang="en-US" sz="2400" dirty="0" smtClean="0"/>
              <a:t>Fall </a:t>
            </a:r>
            <a:r>
              <a:rPr lang="en-US" sz="2400" dirty="0"/>
              <a:t>under the following categories:</a:t>
            </a:r>
          </a:p>
          <a:p>
            <a:r>
              <a:rPr lang="en-US" sz="2400" dirty="0"/>
              <a:t>•Environmental (e.g., chemical exposure)</a:t>
            </a:r>
          </a:p>
          <a:p>
            <a:r>
              <a:rPr lang="en-US" sz="2400" dirty="0"/>
              <a:t>•Nutritional (e.g., anorexia)</a:t>
            </a:r>
          </a:p>
          <a:p>
            <a:r>
              <a:rPr lang="en-US" sz="2400" dirty="0"/>
              <a:t>•Hormonal (e.g., imbalance affecting cycle)</a:t>
            </a:r>
          </a:p>
          <a:p>
            <a:r>
              <a:rPr lang="en-US" sz="2400" dirty="0"/>
              <a:t>•Sexual History (e.g., STDs)</a:t>
            </a:r>
          </a:p>
          <a:p>
            <a:r>
              <a:rPr lang="en-US" sz="2400" dirty="0"/>
              <a:t>•General Health (e.g., cancer)</a:t>
            </a:r>
          </a:p>
          <a:p>
            <a:r>
              <a:rPr lang="en-US" sz="2400" dirty="0"/>
              <a:t>•Physiological Response to Stress (e.g., may disrupt menstrual cycle, change in sexual </a:t>
            </a:r>
            <a:r>
              <a:rPr lang="en-US" sz="2400" dirty="0" smtClean="0"/>
              <a:t>interest, change </a:t>
            </a:r>
            <a:r>
              <a:rPr lang="en-US" sz="2400" dirty="0"/>
              <a:t>in appetite</a:t>
            </a:r>
            <a:r>
              <a:rPr lang="en-US" sz="2400" dirty="0" smtClean="0"/>
              <a:t>)</a:t>
            </a:r>
            <a:endParaRPr lang="en-US" sz="2400" dirty="0"/>
          </a:p>
        </p:txBody>
      </p:sp>
    </p:spTree>
    <p:extLst>
      <p:ext uri="{BB962C8B-B14F-4D97-AF65-F5344CB8AC3E}">
        <p14:creationId xmlns:p14="http://schemas.microsoft.com/office/powerpoint/2010/main" val="1737868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8172"/>
          </a:xfrm>
        </p:spPr>
        <p:txBody>
          <a:bodyPr/>
          <a:lstStyle/>
          <a:p>
            <a:r>
              <a:rPr lang="en-US" dirty="0" smtClean="0"/>
              <a:t>Environmental Factors</a:t>
            </a:r>
            <a:endParaRPr lang="en-US" dirty="0"/>
          </a:p>
        </p:txBody>
      </p:sp>
      <p:sp>
        <p:nvSpPr>
          <p:cNvPr id="3" name="Content Placeholder 2"/>
          <p:cNvSpPr>
            <a:spLocks noGrp="1"/>
          </p:cNvSpPr>
          <p:nvPr>
            <p:ph idx="1"/>
          </p:nvPr>
        </p:nvSpPr>
        <p:spPr>
          <a:xfrm>
            <a:off x="2589212" y="1452282"/>
            <a:ext cx="8915400" cy="5204012"/>
          </a:xfrm>
        </p:spPr>
        <p:txBody>
          <a:bodyPr>
            <a:normAutofit/>
          </a:bodyPr>
          <a:lstStyle/>
          <a:p>
            <a:pPr marL="0" indent="0">
              <a:buNone/>
            </a:pPr>
            <a:r>
              <a:rPr lang="en-US" b="1" dirty="0" smtClean="0"/>
              <a:t>Smoking</a:t>
            </a:r>
            <a:endParaRPr lang="en-US" b="1" dirty="0"/>
          </a:p>
          <a:p>
            <a:r>
              <a:rPr lang="en-US" b="1" dirty="0"/>
              <a:t>Females</a:t>
            </a:r>
          </a:p>
          <a:p>
            <a:r>
              <a:rPr lang="en-US" dirty="0"/>
              <a:t>•Lowering folic acid, vitamin C, zinc and beta-carotene level (all associated with infertility, delay </a:t>
            </a:r>
            <a:r>
              <a:rPr lang="en-US" dirty="0" smtClean="0"/>
              <a:t>in conception</a:t>
            </a:r>
            <a:r>
              <a:rPr lang="en-US" dirty="0"/>
              <a:t>, ectopic pregnancy and menstrual disorders).</a:t>
            </a:r>
          </a:p>
          <a:p>
            <a:r>
              <a:rPr lang="en-US" dirty="0"/>
              <a:t>•Have an increased risk of spontaneous abortion, fetal and neonatal death</a:t>
            </a:r>
          </a:p>
          <a:p>
            <a:r>
              <a:rPr lang="en-US" dirty="0"/>
              <a:t>•Lower birth weight in child due to reduced nutrients and oxygen to the fetus in utero</a:t>
            </a:r>
          </a:p>
          <a:p>
            <a:r>
              <a:rPr lang="en-US" b="1" dirty="0"/>
              <a:t>Males</a:t>
            </a:r>
          </a:p>
          <a:p>
            <a:r>
              <a:rPr lang="en-US" dirty="0"/>
              <a:t>•May have quality of sperm affected</a:t>
            </a:r>
          </a:p>
          <a:p>
            <a:r>
              <a:rPr lang="en-US" dirty="0"/>
              <a:t>•Marijuana may have the quality of their sperm </a:t>
            </a:r>
            <a:r>
              <a:rPr lang="en-US" dirty="0" smtClean="0"/>
              <a:t>reduced</a:t>
            </a:r>
            <a:endParaRPr lang="en-US" dirty="0"/>
          </a:p>
        </p:txBody>
      </p:sp>
    </p:spTree>
    <p:extLst>
      <p:ext uri="{BB962C8B-B14F-4D97-AF65-F5344CB8AC3E}">
        <p14:creationId xmlns:p14="http://schemas.microsoft.com/office/powerpoint/2010/main" val="4272908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Factors	</a:t>
            </a:r>
            <a:endParaRPr lang="en-US" dirty="0"/>
          </a:p>
        </p:txBody>
      </p:sp>
      <p:sp>
        <p:nvSpPr>
          <p:cNvPr id="3" name="Content Placeholder 2"/>
          <p:cNvSpPr>
            <a:spLocks noGrp="1"/>
          </p:cNvSpPr>
          <p:nvPr>
            <p:ph idx="1"/>
          </p:nvPr>
        </p:nvSpPr>
        <p:spPr>
          <a:xfrm>
            <a:off x="2589212" y="1358153"/>
            <a:ext cx="8915400" cy="4553069"/>
          </a:xfrm>
        </p:spPr>
        <p:txBody>
          <a:bodyPr>
            <a:normAutofit/>
          </a:bodyPr>
          <a:lstStyle/>
          <a:p>
            <a:pPr marL="0" indent="0">
              <a:buNone/>
            </a:pPr>
            <a:r>
              <a:rPr lang="en-US" dirty="0"/>
              <a:t>Alcohol</a:t>
            </a:r>
          </a:p>
          <a:p>
            <a:r>
              <a:rPr lang="en-US" dirty="0"/>
              <a:t>•Reduces sperm quality in males</a:t>
            </a:r>
          </a:p>
          <a:p>
            <a:r>
              <a:rPr lang="en-US" dirty="0"/>
              <a:t>•Affects ability to achieve and/or maintain erection</a:t>
            </a:r>
          </a:p>
          <a:p>
            <a:pPr marL="0" indent="0">
              <a:buNone/>
            </a:pPr>
            <a:endParaRPr lang="en-US" dirty="0"/>
          </a:p>
        </p:txBody>
      </p:sp>
    </p:spTree>
    <p:extLst>
      <p:ext uri="{BB962C8B-B14F-4D97-AF65-F5344CB8AC3E}">
        <p14:creationId xmlns:p14="http://schemas.microsoft.com/office/powerpoint/2010/main" val="3073495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Factors</a:t>
            </a:r>
            <a:endParaRPr lang="en-US" dirty="0"/>
          </a:p>
        </p:txBody>
      </p:sp>
      <p:sp>
        <p:nvSpPr>
          <p:cNvPr id="3" name="Content Placeholder 2"/>
          <p:cNvSpPr>
            <a:spLocks noGrp="1"/>
          </p:cNvSpPr>
          <p:nvPr>
            <p:ph idx="1"/>
          </p:nvPr>
        </p:nvSpPr>
        <p:spPr>
          <a:xfrm>
            <a:off x="2589212" y="1411941"/>
            <a:ext cx="8915400" cy="4499281"/>
          </a:xfrm>
        </p:spPr>
        <p:txBody>
          <a:bodyPr>
            <a:normAutofit/>
          </a:bodyPr>
          <a:lstStyle/>
          <a:p>
            <a:r>
              <a:rPr lang="en-US" dirty="0"/>
              <a:t>Chemical Exposure</a:t>
            </a:r>
          </a:p>
          <a:p>
            <a:r>
              <a:rPr lang="en-US" dirty="0"/>
              <a:t>•A teratogen can be a drug, or chemical, or an infection that results in the permanent damage to </a:t>
            </a:r>
            <a:r>
              <a:rPr lang="en-US" dirty="0" smtClean="0"/>
              <a:t>the developing </a:t>
            </a:r>
            <a:r>
              <a:rPr lang="en-US" dirty="0"/>
              <a:t>fetus</a:t>
            </a:r>
          </a:p>
          <a:p>
            <a:r>
              <a:rPr lang="en-US" dirty="0"/>
              <a:t>•There are approximately 25 chemicals known to be teratogenic</a:t>
            </a:r>
          </a:p>
          <a:p>
            <a:r>
              <a:rPr lang="en-US" dirty="0"/>
              <a:t>•Avoid as many chemicals as you can, including garden weed killers, paints and paint </a:t>
            </a:r>
            <a:r>
              <a:rPr lang="en-US" dirty="0" smtClean="0"/>
              <a:t>removers, dry-cleaning </a:t>
            </a:r>
            <a:r>
              <a:rPr lang="en-US" dirty="0"/>
              <a:t>fluid, household cleaners, fly and flea sprays, etc.</a:t>
            </a:r>
          </a:p>
          <a:p>
            <a:r>
              <a:rPr lang="en-US" dirty="0"/>
              <a:t>•The following can result in low birth weight, still birth, and birth defects:</a:t>
            </a:r>
          </a:p>
          <a:p>
            <a:pPr lvl="2"/>
            <a:r>
              <a:rPr lang="en-US" dirty="0"/>
              <a:t>•Carbon monoxide in car exhaust</a:t>
            </a:r>
          </a:p>
          <a:p>
            <a:pPr lvl="2"/>
            <a:r>
              <a:rPr lang="en-US" dirty="0"/>
              <a:t>•Kerosene </a:t>
            </a:r>
            <a:r>
              <a:rPr lang="en-US" dirty="0" smtClean="0"/>
              <a:t>heaters</a:t>
            </a:r>
          </a:p>
          <a:p>
            <a:pPr lvl="2"/>
            <a:r>
              <a:rPr lang="en-US" dirty="0" smtClean="0"/>
              <a:t>•Lead </a:t>
            </a:r>
            <a:r>
              <a:rPr lang="en-US" dirty="0"/>
              <a:t>and paint strippers</a:t>
            </a:r>
          </a:p>
          <a:p>
            <a:endParaRPr lang="en-US" dirty="0"/>
          </a:p>
        </p:txBody>
      </p:sp>
    </p:spTree>
    <p:extLst>
      <p:ext uri="{BB962C8B-B14F-4D97-AF65-F5344CB8AC3E}">
        <p14:creationId xmlns:p14="http://schemas.microsoft.com/office/powerpoint/2010/main" val="1935034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Nutritional Factors	</a:t>
            </a:r>
            <a:endParaRPr lang="en-US" dirty="0"/>
          </a:p>
        </p:txBody>
      </p:sp>
      <p:sp>
        <p:nvSpPr>
          <p:cNvPr id="3" name="Content Placeholder 2"/>
          <p:cNvSpPr>
            <a:spLocks noGrp="1"/>
          </p:cNvSpPr>
          <p:nvPr>
            <p:ph idx="1"/>
          </p:nvPr>
        </p:nvSpPr>
        <p:spPr>
          <a:xfrm>
            <a:off x="2589212" y="1358153"/>
            <a:ext cx="8915400" cy="5015753"/>
          </a:xfrm>
        </p:spPr>
        <p:txBody>
          <a:bodyPr>
            <a:normAutofit fontScale="70000" lnSpcReduction="20000"/>
          </a:bodyPr>
          <a:lstStyle/>
          <a:p>
            <a:r>
              <a:rPr lang="en-US" sz="2100" dirty="0" smtClean="0"/>
              <a:t>E.g. Anorexia, Bulimia</a:t>
            </a:r>
          </a:p>
          <a:p>
            <a:r>
              <a:rPr lang="en-US" sz="2100" dirty="0" smtClean="0"/>
              <a:t>Medications</a:t>
            </a:r>
          </a:p>
          <a:p>
            <a:r>
              <a:rPr lang="en-US" sz="2100" dirty="0" smtClean="0"/>
              <a:t>	Narcotics </a:t>
            </a:r>
            <a:r>
              <a:rPr lang="en-US" sz="2100" dirty="0"/>
              <a:t>(e.g., Percodan), tranquilizers (e.g., Valium), anti-depressants (e.g., Prozac), and </a:t>
            </a:r>
            <a:r>
              <a:rPr lang="en-US" sz="2100" dirty="0" smtClean="0"/>
              <a:t>	</a:t>
            </a:r>
            <a:r>
              <a:rPr lang="en-US" sz="2100" dirty="0" err="1" smtClean="0"/>
              <a:t>antihypertensives</a:t>
            </a:r>
            <a:r>
              <a:rPr lang="en-US" sz="2100" dirty="0"/>
              <a:t> </a:t>
            </a:r>
            <a:r>
              <a:rPr lang="en-US" sz="2100" dirty="0" smtClean="0"/>
              <a:t>(e.g</a:t>
            </a:r>
            <a:r>
              <a:rPr lang="en-US" sz="2100" dirty="0"/>
              <a:t>., blood pressure medications) may cause erectile dysfunction in males</a:t>
            </a:r>
          </a:p>
          <a:p>
            <a:pPr marL="0" indent="0">
              <a:buNone/>
            </a:pPr>
            <a:r>
              <a:rPr lang="en-US" sz="2100" dirty="0" smtClean="0"/>
              <a:t>	•	Other </a:t>
            </a:r>
            <a:r>
              <a:rPr lang="en-US" sz="2100" dirty="0"/>
              <a:t>drugs may affect sperm production and/or ovulation</a:t>
            </a:r>
          </a:p>
          <a:p>
            <a:pPr marL="0" indent="0">
              <a:buNone/>
            </a:pPr>
            <a:r>
              <a:rPr lang="en-US" sz="2100" dirty="0" smtClean="0"/>
              <a:t>	•	Some </a:t>
            </a:r>
            <a:r>
              <a:rPr lang="en-US" sz="2100" dirty="0"/>
              <a:t>drugs may cause fetal defects</a:t>
            </a:r>
          </a:p>
          <a:p>
            <a:pPr marL="0" indent="0">
              <a:buNone/>
            </a:pPr>
            <a:r>
              <a:rPr lang="en-US" sz="2100" dirty="0" smtClean="0"/>
              <a:t>	•	Chemotherapy </a:t>
            </a:r>
            <a:r>
              <a:rPr lang="en-US" sz="2100" dirty="0"/>
              <a:t>may affect sperm quality and ovulation, and indirectly affect fertility </a:t>
            </a:r>
            <a:r>
              <a:rPr lang="en-US" sz="2100" dirty="0" smtClean="0"/>
              <a:t>		due 	to nutritional </a:t>
            </a:r>
            <a:r>
              <a:rPr lang="en-US" sz="2100" dirty="0"/>
              <a:t>status</a:t>
            </a:r>
          </a:p>
          <a:p>
            <a:pPr marL="0" indent="0">
              <a:buNone/>
            </a:pPr>
            <a:r>
              <a:rPr lang="en-US" sz="2100" dirty="0" smtClean="0"/>
              <a:t>	•	Some </a:t>
            </a:r>
            <a:r>
              <a:rPr lang="en-US" sz="2100" dirty="0"/>
              <a:t>herbs contain drug-like ingredients and can have harmful effects during </a:t>
            </a:r>
            <a:r>
              <a:rPr lang="en-US" sz="2100" dirty="0" smtClean="0"/>
              <a:t>				pregnancy and while breastfeeding</a:t>
            </a:r>
            <a:endParaRPr lang="en-US" sz="2100" dirty="0"/>
          </a:p>
          <a:p>
            <a:pPr marL="0" indent="0">
              <a:buNone/>
            </a:pPr>
            <a:r>
              <a:rPr lang="en-US" sz="2100" dirty="0"/>
              <a:t>	</a:t>
            </a:r>
            <a:r>
              <a:rPr lang="en-US" sz="2100" dirty="0" smtClean="0"/>
              <a:t>•	Healthy </a:t>
            </a:r>
            <a:r>
              <a:rPr lang="en-US" sz="2100" dirty="0"/>
              <a:t>eating ensures the proper nutrients required pre-conceptually and </a:t>
            </a:r>
            <a:r>
              <a:rPr lang="en-US" sz="2100" dirty="0" smtClean="0"/>
              <a:t>				prenatally</a:t>
            </a:r>
            <a:endParaRPr lang="en-US" sz="2100" dirty="0"/>
          </a:p>
          <a:p>
            <a:pPr marL="0" indent="0">
              <a:buNone/>
            </a:pPr>
            <a:endParaRPr lang="en-US" dirty="0"/>
          </a:p>
          <a:p>
            <a:pPr marL="0" indent="0">
              <a:buNone/>
            </a:pPr>
            <a:r>
              <a:rPr lang="en-US" sz="2300" dirty="0" smtClean="0"/>
              <a:t>Fetal </a:t>
            </a:r>
            <a:r>
              <a:rPr lang="en-US" sz="2300" dirty="0"/>
              <a:t>defects can occur as a result of other drugs, such as tetracycline (antibiotic), Accutane (severe </a:t>
            </a:r>
            <a:r>
              <a:rPr lang="en-US" sz="2300" dirty="0" smtClean="0"/>
              <a:t>acne treatment</a:t>
            </a:r>
            <a:r>
              <a:rPr lang="en-US" sz="2300" dirty="0"/>
              <a:t>), anticoagulants, steroids. Harmful effects from some herbs during pregnancy or </a:t>
            </a:r>
            <a:r>
              <a:rPr lang="en-US" sz="2300" dirty="0" smtClean="0"/>
              <a:t>while breastfeeding </a:t>
            </a:r>
            <a:r>
              <a:rPr lang="en-US" sz="2300" dirty="0"/>
              <a:t>can stimulate the uterus or cause uterine contractions, act as a diuretic, produce </a:t>
            </a:r>
            <a:r>
              <a:rPr lang="en-US" sz="2300" dirty="0" smtClean="0"/>
              <a:t>toxic effects </a:t>
            </a:r>
            <a:r>
              <a:rPr lang="en-US" sz="2300" dirty="0"/>
              <a:t>in the developing baby, cause birth defects, infant deaths, or be passed onto the infant </a:t>
            </a:r>
            <a:r>
              <a:rPr lang="en-US" sz="2300" dirty="0" smtClean="0"/>
              <a:t>through breast </a:t>
            </a:r>
            <a:r>
              <a:rPr lang="en-US" sz="2300" dirty="0"/>
              <a:t>milk and harm the baby</a:t>
            </a:r>
            <a:r>
              <a:rPr lang="en-US" sz="2300" dirty="0" smtClean="0"/>
              <a:t>.</a:t>
            </a:r>
            <a:endParaRPr lang="en-US" sz="2300" dirty="0"/>
          </a:p>
        </p:txBody>
      </p:sp>
    </p:spTree>
    <p:extLst>
      <p:ext uri="{BB962C8B-B14F-4D97-AF65-F5344CB8AC3E}">
        <p14:creationId xmlns:p14="http://schemas.microsoft.com/office/powerpoint/2010/main" val="3382375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090" y="597216"/>
            <a:ext cx="8911687" cy="1280890"/>
          </a:xfrm>
        </p:spPr>
        <p:txBody>
          <a:bodyPr/>
          <a:lstStyle/>
          <a:p>
            <a:r>
              <a:rPr lang="en-US" dirty="0" smtClean="0"/>
              <a:t>Hormonal/Genetic Factors</a:t>
            </a:r>
            <a:endParaRPr lang="en-US" dirty="0"/>
          </a:p>
        </p:txBody>
      </p:sp>
      <p:sp>
        <p:nvSpPr>
          <p:cNvPr id="3" name="Content Placeholder 2"/>
          <p:cNvSpPr>
            <a:spLocks noGrp="1"/>
          </p:cNvSpPr>
          <p:nvPr>
            <p:ph idx="1"/>
          </p:nvPr>
        </p:nvSpPr>
        <p:spPr>
          <a:xfrm>
            <a:off x="2589212" y="1385047"/>
            <a:ext cx="6662364" cy="5163671"/>
          </a:xfrm>
        </p:spPr>
        <p:txBody>
          <a:bodyPr>
            <a:normAutofit/>
          </a:bodyPr>
          <a:lstStyle/>
          <a:p>
            <a:r>
              <a:rPr lang="en-US" dirty="0" smtClean="0"/>
              <a:t>•</a:t>
            </a:r>
            <a:r>
              <a:rPr lang="en-US" dirty="0"/>
              <a:t>Can affect sperm quality, production, and ovulation (e.g., failure to ovulate regularly, or </a:t>
            </a:r>
            <a:r>
              <a:rPr lang="en-US" dirty="0" smtClean="0"/>
              <a:t>irregular menstrual </a:t>
            </a:r>
            <a:r>
              <a:rPr lang="en-US" dirty="0"/>
              <a:t>cycle, may be caused by problems with the hypothalamus and pituitary gland)</a:t>
            </a:r>
          </a:p>
          <a:p>
            <a:r>
              <a:rPr lang="en-US" dirty="0"/>
              <a:t>•Congenital factors may impede ability to conceive (e.g., born without </a:t>
            </a:r>
            <a:r>
              <a:rPr lang="en-US" dirty="0" smtClean="0"/>
              <a:t>uterus)</a:t>
            </a:r>
          </a:p>
          <a:p>
            <a:r>
              <a:rPr lang="en-CA" b="1" dirty="0" smtClean="0">
                <a:solidFill>
                  <a:srgbClr val="002060"/>
                </a:solidFill>
              </a:rPr>
              <a:t>Under-developed </a:t>
            </a:r>
            <a:r>
              <a:rPr lang="en-CA" b="1" dirty="0">
                <a:solidFill>
                  <a:srgbClr val="002060"/>
                </a:solidFill>
              </a:rPr>
              <a:t>testes-usually </a:t>
            </a:r>
            <a:r>
              <a:rPr lang="en-CA" dirty="0"/>
              <a:t>arising after </a:t>
            </a:r>
            <a:r>
              <a:rPr lang="en-CA" dirty="0" smtClean="0"/>
              <a:t>a </a:t>
            </a:r>
            <a:r>
              <a:rPr lang="en-CA" dirty="0"/>
              <a:t>mumps infection, a hernia surgery, an injury or birth </a:t>
            </a:r>
            <a:r>
              <a:rPr lang="en-CA" dirty="0" smtClean="0"/>
              <a:t>defect.</a:t>
            </a:r>
          </a:p>
          <a:p>
            <a:r>
              <a:rPr lang="en-CA" b="1" dirty="0" smtClean="0">
                <a:solidFill>
                  <a:srgbClr val="002060"/>
                </a:solidFill>
              </a:rPr>
              <a:t>Swollen </a:t>
            </a:r>
            <a:r>
              <a:rPr lang="en-CA" b="1" dirty="0">
                <a:solidFill>
                  <a:srgbClr val="002060"/>
                </a:solidFill>
              </a:rPr>
              <a:t>veins in the </a:t>
            </a:r>
            <a:r>
              <a:rPr lang="en-CA" b="1" dirty="0" smtClean="0">
                <a:solidFill>
                  <a:srgbClr val="002060"/>
                </a:solidFill>
              </a:rPr>
              <a:t>scrotum</a:t>
            </a:r>
            <a:r>
              <a:rPr lang="en-CA" dirty="0" smtClean="0"/>
              <a:t>.</a:t>
            </a:r>
          </a:p>
          <a:p>
            <a:r>
              <a:rPr lang="en-CA" b="1" dirty="0" smtClean="0">
                <a:solidFill>
                  <a:srgbClr val="002060"/>
                </a:solidFill>
              </a:rPr>
              <a:t>Undescended </a:t>
            </a:r>
            <a:r>
              <a:rPr lang="en-CA" b="1" dirty="0">
                <a:solidFill>
                  <a:srgbClr val="002060"/>
                </a:solidFill>
              </a:rPr>
              <a:t>testes</a:t>
            </a:r>
            <a:r>
              <a:rPr lang="en-CA" dirty="0">
                <a:solidFill>
                  <a:srgbClr val="002060"/>
                </a:solidFill>
              </a:rPr>
              <a:t>-a </a:t>
            </a:r>
            <a:r>
              <a:rPr lang="en-CA" dirty="0"/>
              <a:t>problem often present from birth in which the testes remain in the body cavity. Normally they descend into the scrotum before birth.</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3317" y="973734"/>
            <a:ext cx="2857500" cy="2647950"/>
          </a:xfrm>
          <a:prstGeom prst="rect">
            <a:avLst/>
          </a:prstGeom>
        </p:spPr>
      </p:pic>
    </p:spTree>
    <p:extLst>
      <p:ext uri="{BB962C8B-B14F-4D97-AF65-F5344CB8AC3E}">
        <p14:creationId xmlns:p14="http://schemas.microsoft.com/office/powerpoint/2010/main" val="2877196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Male Fertility</a:t>
            </a:r>
            <a:endParaRPr lang="en-US" dirty="0"/>
          </a:p>
        </p:txBody>
      </p:sp>
      <p:sp>
        <p:nvSpPr>
          <p:cNvPr id="3" name="Content Placeholder 2"/>
          <p:cNvSpPr>
            <a:spLocks noGrp="1"/>
          </p:cNvSpPr>
          <p:nvPr>
            <p:ph idx="1"/>
          </p:nvPr>
        </p:nvSpPr>
        <p:spPr>
          <a:xfrm>
            <a:off x="2589212" y="2133600"/>
            <a:ext cx="8915400" cy="4468906"/>
          </a:xfrm>
        </p:spPr>
        <p:txBody>
          <a:bodyPr>
            <a:normAutofit/>
          </a:bodyPr>
          <a:lstStyle/>
          <a:p>
            <a:pPr marL="0" indent="0">
              <a:buNone/>
            </a:pPr>
            <a:r>
              <a:rPr lang="en-US" dirty="0"/>
              <a:t>Normal sperm production, which includes the following:</a:t>
            </a:r>
          </a:p>
          <a:p>
            <a:r>
              <a:rPr lang="en-US" dirty="0"/>
              <a:t>•Healthy ductal system</a:t>
            </a:r>
          </a:p>
          <a:p>
            <a:r>
              <a:rPr lang="en-US" dirty="0"/>
              <a:t>•Normal sperm count</a:t>
            </a:r>
          </a:p>
          <a:p>
            <a:r>
              <a:rPr lang="en-US" dirty="0"/>
              <a:t>•Sperm mobility</a:t>
            </a:r>
          </a:p>
          <a:p>
            <a:r>
              <a:rPr lang="en-US" dirty="0"/>
              <a:t>•Biological structure and functioning of sperm</a:t>
            </a:r>
          </a:p>
          <a:p>
            <a:pPr marL="0" indent="0">
              <a:buNone/>
            </a:pPr>
            <a:endParaRPr lang="en-US" dirty="0" smtClean="0"/>
          </a:p>
          <a:p>
            <a:pPr marL="0" indent="0">
              <a:buNone/>
            </a:pPr>
            <a:r>
              <a:rPr lang="en-US" dirty="0" smtClean="0"/>
              <a:t>Transmit </a:t>
            </a:r>
            <a:r>
              <a:rPr lang="en-US" dirty="0"/>
              <a:t>sperm to female vagina through:</a:t>
            </a:r>
          </a:p>
          <a:p>
            <a:r>
              <a:rPr lang="en-US" dirty="0"/>
              <a:t>•An adequate sexual drive</a:t>
            </a:r>
          </a:p>
          <a:p>
            <a:r>
              <a:rPr lang="en-US" dirty="0"/>
              <a:t>•The ability to maintain an erection</a:t>
            </a:r>
          </a:p>
          <a:p>
            <a:r>
              <a:rPr lang="en-US" dirty="0"/>
              <a:t>•The ability to achieve a normal ejaculation</a:t>
            </a:r>
          </a:p>
          <a:p>
            <a:r>
              <a:rPr lang="en-US" dirty="0"/>
              <a:t>•The placement of ejaculate in </a:t>
            </a:r>
            <a:r>
              <a:rPr lang="en-US" dirty="0" smtClean="0"/>
              <a:t>vagina</a:t>
            </a:r>
            <a:endParaRPr lang="en-US" dirty="0"/>
          </a:p>
        </p:txBody>
      </p:sp>
    </p:spTree>
    <p:extLst>
      <p:ext uri="{BB962C8B-B14F-4D97-AF65-F5344CB8AC3E}">
        <p14:creationId xmlns:p14="http://schemas.microsoft.com/office/powerpoint/2010/main" val="628877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4329" y="658907"/>
            <a:ext cx="10321271" cy="6018798"/>
          </a:xfrm>
        </p:spPr>
        <p:txBody>
          <a:bodyPr>
            <a:normAutofit fontScale="92500" lnSpcReduction="10000"/>
          </a:bodyPr>
          <a:lstStyle/>
          <a:p>
            <a:pPr marL="0" indent="0">
              <a:buNone/>
            </a:pPr>
            <a:r>
              <a:rPr lang="en-US" b="1" dirty="0"/>
              <a:t>Sexual Health History</a:t>
            </a:r>
          </a:p>
          <a:p>
            <a:pPr marL="0" indent="0">
              <a:buNone/>
            </a:pPr>
            <a:r>
              <a:rPr lang="en-US" dirty="0"/>
              <a:t>•A lack of understanding of reproductive biology and lack of awareness of fertility methods </a:t>
            </a:r>
            <a:r>
              <a:rPr lang="en-US" dirty="0" smtClean="0"/>
              <a:t>impact fertility</a:t>
            </a:r>
            <a:endParaRPr lang="en-US" dirty="0"/>
          </a:p>
          <a:p>
            <a:pPr marL="0" indent="0">
              <a:buNone/>
            </a:pPr>
            <a:r>
              <a:rPr lang="en-US" dirty="0"/>
              <a:t>•Multiple sexual partners increase the risk of sexually transmitted infections (STIs), </a:t>
            </a:r>
            <a:r>
              <a:rPr lang="en-US" dirty="0" smtClean="0"/>
              <a:t>Pelvic Inflammatory </a:t>
            </a:r>
            <a:r>
              <a:rPr lang="en-US" dirty="0"/>
              <a:t>Disease (PID), and cervical cancer</a:t>
            </a:r>
          </a:p>
          <a:p>
            <a:pPr marL="0" indent="0">
              <a:buNone/>
            </a:pPr>
            <a:r>
              <a:rPr lang="en-US" dirty="0" smtClean="0"/>
              <a:t>•</a:t>
            </a:r>
            <a:r>
              <a:rPr lang="en-US" dirty="0"/>
              <a:t>STIs (e.g., chlamydia, gonorrhea) and pelvic conditions, if left untreated, can cause conditions </a:t>
            </a:r>
            <a:r>
              <a:rPr lang="en-US" dirty="0" smtClean="0"/>
              <a:t>in both </a:t>
            </a:r>
            <a:r>
              <a:rPr lang="en-US" dirty="0"/>
              <a:t>males and females, which can impair fertility</a:t>
            </a:r>
          </a:p>
          <a:p>
            <a:pPr marL="0" indent="0">
              <a:buNone/>
            </a:pPr>
            <a:r>
              <a:rPr lang="en-US" dirty="0"/>
              <a:t>•Genital chlamydia infection (leading cause of preventable infertility and ectopic pregnancy)</a:t>
            </a:r>
          </a:p>
          <a:p>
            <a:r>
              <a:rPr lang="en-US" dirty="0"/>
              <a:t>•80% of women and 25% of men with chlamydia exhibit no symptoms</a:t>
            </a:r>
          </a:p>
          <a:p>
            <a:r>
              <a:rPr lang="en-US" dirty="0"/>
              <a:t>•50% of women and 25% of men with gonorrhea exhibit no symptoms</a:t>
            </a:r>
          </a:p>
          <a:p>
            <a:pPr marL="0" indent="0">
              <a:buNone/>
            </a:pPr>
            <a:r>
              <a:rPr lang="en-US" dirty="0"/>
              <a:t>•PID can cause tubal damage in women and increase the risk of ectopic pregnancy</a:t>
            </a:r>
          </a:p>
          <a:p>
            <a:pPr marL="0" indent="0">
              <a:buNone/>
            </a:pPr>
            <a:r>
              <a:rPr lang="en-US" dirty="0"/>
              <a:t>•Inflammatory effects of infection in male reproductive organs can cause scarring</a:t>
            </a:r>
          </a:p>
          <a:p>
            <a:pPr marL="0" indent="0">
              <a:buNone/>
            </a:pPr>
            <a:r>
              <a:rPr lang="en-US" dirty="0"/>
              <a:t>•Human Papilloma Virus (HPV) is often a precursor to cervical dysplasia</a:t>
            </a:r>
          </a:p>
          <a:p>
            <a:pPr marL="0" indent="0">
              <a:buNone/>
            </a:pPr>
            <a:r>
              <a:rPr lang="en-US" dirty="0"/>
              <a:t>•Cervical treatments may reduce fertility by causing scarring or damage to cervical </a:t>
            </a:r>
            <a:r>
              <a:rPr lang="en-US" dirty="0" smtClean="0"/>
              <a:t>mucus producing cells</a:t>
            </a:r>
            <a:endParaRPr lang="en-US" dirty="0"/>
          </a:p>
          <a:p>
            <a:pPr marL="0" indent="0">
              <a:buNone/>
            </a:pPr>
            <a:r>
              <a:rPr lang="en-US" dirty="0"/>
              <a:t>•Lifestyle choices can affect nutrition, physical activity, and healthy sexual practices effect </a:t>
            </a:r>
            <a:r>
              <a:rPr lang="en-US" dirty="0" smtClean="0"/>
              <a:t>overall health </a:t>
            </a:r>
            <a:r>
              <a:rPr lang="en-US" dirty="0"/>
              <a:t>and fertility status</a:t>
            </a:r>
          </a:p>
          <a:p>
            <a:pPr marL="0" indent="0">
              <a:buNone/>
            </a:pPr>
            <a:r>
              <a:rPr lang="en-US" dirty="0"/>
              <a:t>•Infectious diseases, such as mumps after puberty, can cause sterility</a:t>
            </a:r>
          </a:p>
        </p:txBody>
      </p:sp>
    </p:spTree>
    <p:extLst>
      <p:ext uri="{BB962C8B-B14F-4D97-AF65-F5344CB8AC3E}">
        <p14:creationId xmlns:p14="http://schemas.microsoft.com/office/powerpoint/2010/main" val="3741174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Health</a:t>
            </a:r>
            <a:endParaRPr lang="en-US" dirty="0"/>
          </a:p>
        </p:txBody>
      </p:sp>
      <p:sp>
        <p:nvSpPr>
          <p:cNvPr id="3" name="Content Placeholder 2"/>
          <p:cNvSpPr>
            <a:spLocks noGrp="1"/>
          </p:cNvSpPr>
          <p:nvPr>
            <p:ph idx="1"/>
          </p:nvPr>
        </p:nvSpPr>
        <p:spPr>
          <a:xfrm>
            <a:off x="2589212" y="1183341"/>
            <a:ext cx="8915400" cy="5378824"/>
          </a:xfrm>
        </p:spPr>
        <p:txBody>
          <a:bodyPr>
            <a:normAutofit fontScale="77500" lnSpcReduction="20000"/>
          </a:bodyPr>
          <a:lstStyle/>
          <a:p>
            <a:pPr marL="0" indent="0">
              <a:buNone/>
            </a:pPr>
            <a:r>
              <a:rPr lang="en-US" dirty="0" smtClean="0"/>
              <a:t>•</a:t>
            </a:r>
            <a:r>
              <a:rPr lang="en-US" dirty="0"/>
              <a:t>Endometriosis can cause scarring, tubal blockage, and possible immune responses (Note: </a:t>
            </a:r>
            <a:r>
              <a:rPr lang="en-US" dirty="0" smtClean="0"/>
              <a:t>25-30% </a:t>
            </a:r>
            <a:r>
              <a:rPr lang="en-US" b="1" dirty="0" smtClean="0"/>
              <a:t>of </a:t>
            </a:r>
            <a:r>
              <a:rPr lang="en-US" b="1" dirty="0"/>
              <a:t>infertile </a:t>
            </a:r>
            <a:r>
              <a:rPr lang="en-US" dirty="0"/>
              <a:t>women have endometriosis)</a:t>
            </a:r>
          </a:p>
          <a:p>
            <a:pPr marL="0" indent="0">
              <a:buNone/>
            </a:pPr>
            <a:r>
              <a:rPr lang="en-US" dirty="0"/>
              <a:t>•There is conflicting evidence that tight clothing may affect sperm production (e.g., skinny jeans)</a:t>
            </a:r>
          </a:p>
          <a:p>
            <a:endParaRPr lang="en-US" b="1" dirty="0" smtClean="0"/>
          </a:p>
          <a:p>
            <a:r>
              <a:rPr lang="en-US" b="1" dirty="0" smtClean="0"/>
              <a:t>Exercise</a:t>
            </a:r>
            <a:endParaRPr lang="en-US" b="1" dirty="0"/>
          </a:p>
          <a:p>
            <a:pPr marL="0" indent="0">
              <a:buNone/>
            </a:pPr>
            <a:r>
              <a:rPr lang="en-US" dirty="0" smtClean="0"/>
              <a:t>•Moderate, regular exercise is shown to have beneficial effects on stress levels, weight, and</a:t>
            </a:r>
          </a:p>
          <a:p>
            <a:pPr marL="0" indent="0">
              <a:buNone/>
            </a:pPr>
            <a:r>
              <a:rPr lang="en-US" dirty="0" smtClean="0"/>
              <a:t>hormonal production–clearly good things for fertility.</a:t>
            </a:r>
          </a:p>
          <a:p>
            <a:pPr marL="0" indent="0">
              <a:buNone/>
            </a:pPr>
            <a:r>
              <a:rPr lang="en-US" dirty="0" smtClean="0"/>
              <a:t>•</a:t>
            </a:r>
            <a:r>
              <a:rPr lang="en-US" dirty="0"/>
              <a:t>However, excessive exercise can have the reverse effect, with the body going into overdrive and</a:t>
            </a:r>
          </a:p>
          <a:p>
            <a:pPr marL="0" indent="0">
              <a:buNone/>
            </a:pPr>
            <a:r>
              <a:rPr lang="en-US" dirty="0"/>
              <a:t>often stopping the monthly cycle altogether. Strike a balance</a:t>
            </a:r>
            <a:r>
              <a:rPr lang="en-US" dirty="0" smtClean="0"/>
              <a:t>!</a:t>
            </a:r>
          </a:p>
          <a:p>
            <a:pPr marL="0" indent="0">
              <a:buNone/>
            </a:pPr>
            <a:endParaRPr lang="en-US" dirty="0"/>
          </a:p>
          <a:p>
            <a:r>
              <a:rPr lang="en-US" b="1" dirty="0"/>
              <a:t>Weight</a:t>
            </a:r>
          </a:p>
          <a:p>
            <a:pPr marL="0" indent="0">
              <a:buNone/>
            </a:pPr>
            <a:r>
              <a:rPr lang="en-US" dirty="0"/>
              <a:t>•Weight can be affected by lifestyle factors, such as smoking, stress, and exercise</a:t>
            </a:r>
          </a:p>
          <a:p>
            <a:pPr marL="0" indent="0">
              <a:buNone/>
            </a:pPr>
            <a:r>
              <a:rPr lang="en-US" dirty="0"/>
              <a:t>•In order to conceive, it is important that you are not overweight or underweight–both affect the</a:t>
            </a:r>
          </a:p>
          <a:p>
            <a:pPr marL="0" indent="0">
              <a:buNone/>
            </a:pPr>
            <a:r>
              <a:rPr lang="en-US" dirty="0"/>
              <a:t>body’s normal hormonal function and can halt ovulation altogether.</a:t>
            </a:r>
          </a:p>
          <a:p>
            <a:pPr marL="0" indent="0">
              <a:buNone/>
            </a:pPr>
            <a:r>
              <a:rPr lang="en-US" dirty="0"/>
              <a:t>•If underweight, the body decides it can not maintain a pregnancy, so it often shuts down the</a:t>
            </a:r>
          </a:p>
          <a:p>
            <a:pPr marL="0" indent="0">
              <a:buNone/>
            </a:pPr>
            <a:r>
              <a:rPr lang="en-US" dirty="0"/>
              <a:t>reproductive system.</a:t>
            </a:r>
          </a:p>
          <a:p>
            <a:pPr marL="0" indent="0">
              <a:buNone/>
            </a:pPr>
            <a:r>
              <a:rPr lang="en-US" dirty="0"/>
              <a:t>•Studies have shown that if overweight, losing just 10% of that weight can increase your chances of</a:t>
            </a:r>
          </a:p>
          <a:p>
            <a:pPr marL="0" indent="0">
              <a:buNone/>
            </a:pPr>
            <a:r>
              <a:rPr lang="en-US" dirty="0"/>
              <a:t>conception. You should also avoid crash diets when trying to conceive.</a:t>
            </a:r>
          </a:p>
        </p:txBody>
      </p:sp>
    </p:spTree>
    <p:extLst>
      <p:ext uri="{BB962C8B-B14F-4D97-AF65-F5344CB8AC3E}">
        <p14:creationId xmlns:p14="http://schemas.microsoft.com/office/powerpoint/2010/main" val="1718298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Physiological Response to Stress</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Psychological stress (e.g., depression, anxiety, difficulty sleeping) and physiological </a:t>
            </a:r>
            <a:r>
              <a:rPr lang="en-US" dirty="0" smtClean="0"/>
              <a:t>stress (increased </a:t>
            </a:r>
            <a:r>
              <a:rPr lang="en-US" dirty="0"/>
              <a:t>muscle tension, lack of energy, nervousness) affect libido</a:t>
            </a:r>
          </a:p>
          <a:p>
            <a:pPr marL="0" indent="0">
              <a:buNone/>
            </a:pPr>
            <a:r>
              <a:rPr lang="en-US" dirty="0"/>
              <a:t>•Stress affect the ability to make healthy lifestyle choices (e.g., alcohol and other substance </a:t>
            </a:r>
            <a:r>
              <a:rPr lang="en-US" dirty="0" smtClean="0"/>
              <a:t>use, smoking</a:t>
            </a:r>
            <a:r>
              <a:rPr lang="en-US" dirty="0"/>
              <a:t>, decrease in physical activity or sedentary living, poor nutrition) which, in turn, </a:t>
            </a:r>
            <a:r>
              <a:rPr lang="en-US" dirty="0" smtClean="0"/>
              <a:t>also affects </a:t>
            </a:r>
            <a:r>
              <a:rPr lang="en-US" dirty="0"/>
              <a:t>fertility</a:t>
            </a:r>
          </a:p>
          <a:p>
            <a:pPr marL="0" indent="0">
              <a:buNone/>
            </a:pPr>
            <a:endParaRPr lang="en-US" dirty="0"/>
          </a:p>
        </p:txBody>
      </p:sp>
    </p:spTree>
    <p:extLst>
      <p:ext uri="{BB962C8B-B14F-4D97-AF65-F5344CB8AC3E}">
        <p14:creationId xmlns:p14="http://schemas.microsoft.com/office/powerpoint/2010/main" val="1987521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60937"/>
          </a:xfrm>
        </p:spPr>
        <p:txBody>
          <a:bodyPr/>
          <a:lstStyle/>
          <a:p>
            <a:r>
              <a:rPr lang="en-US" dirty="0" smtClean="0"/>
              <a:t>FYI: Males What Category?</a:t>
            </a:r>
            <a:endParaRPr lang="en-US" dirty="0"/>
          </a:p>
        </p:txBody>
      </p:sp>
      <p:sp>
        <p:nvSpPr>
          <p:cNvPr id="3" name="Content Placeholder 2"/>
          <p:cNvSpPr>
            <a:spLocks noGrp="1"/>
          </p:cNvSpPr>
          <p:nvPr>
            <p:ph idx="1"/>
          </p:nvPr>
        </p:nvSpPr>
        <p:spPr>
          <a:xfrm>
            <a:off x="2589213" y="1290918"/>
            <a:ext cx="4161212" cy="4633751"/>
          </a:xfrm>
        </p:spPr>
        <p:txBody>
          <a:bodyPr>
            <a:normAutofit fontScale="92500" lnSpcReduction="10000"/>
          </a:bodyPr>
          <a:lstStyle/>
          <a:p>
            <a:pPr>
              <a:buFont typeface="Wingdings 2"/>
              <a:buChar char=""/>
              <a:defRPr/>
            </a:pPr>
            <a:r>
              <a:rPr lang="en-CA" dirty="0"/>
              <a:t>The most common cause for male infertility is a problem with the sperm </a:t>
            </a:r>
          </a:p>
          <a:p>
            <a:pPr lvl="1">
              <a:buFont typeface="Wingdings 2"/>
              <a:buChar char=""/>
              <a:defRPr/>
            </a:pPr>
            <a:r>
              <a:rPr lang="en-CA" b="1" dirty="0"/>
              <a:t>Either low sperm count or sperm with poor quality. </a:t>
            </a:r>
          </a:p>
          <a:p>
            <a:pPr lvl="1">
              <a:buFont typeface="Wingdings 2"/>
              <a:buChar char=""/>
              <a:defRPr/>
            </a:pPr>
            <a:r>
              <a:rPr lang="en-CA" dirty="0"/>
              <a:t>Sperm with poor quality cannot move rapidly enough or in the right direction, or may be abnormally shaped. </a:t>
            </a:r>
            <a:endParaRPr lang="en-CA" dirty="0" smtClean="0"/>
          </a:p>
          <a:p>
            <a:pPr marL="457200" lvl="1" indent="0">
              <a:buNone/>
              <a:defRPr/>
            </a:pPr>
            <a:r>
              <a:rPr lang="en-CA" altLang="en-US" b="1" dirty="0" smtClean="0"/>
              <a:t>Retrograde Ejaculation: </a:t>
            </a:r>
            <a:r>
              <a:rPr lang="en-CA" altLang="en-US" dirty="0" smtClean="0"/>
              <a:t>The </a:t>
            </a:r>
            <a:r>
              <a:rPr lang="en-CA" altLang="en-US" dirty="0"/>
              <a:t>muscles of the </a:t>
            </a:r>
            <a:r>
              <a:rPr lang="en-CA" altLang="en-US" b="1" dirty="0"/>
              <a:t>urethra</a:t>
            </a:r>
            <a:r>
              <a:rPr lang="en-CA" altLang="en-US" dirty="0"/>
              <a:t> do not force the sperm out. Instead, the sperm travel backward into the bladder. </a:t>
            </a:r>
          </a:p>
          <a:p>
            <a:pPr marL="457200" lvl="1" indent="0">
              <a:buNone/>
              <a:defRPr/>
            </a:pPr>
            <a:endParaRPr lang="en-CA" altLang="en-US" dirty="0" smtClean="0"/>
          </a:p>
          <a:p>
            <a:pPr marL="457200" lvl="1" indent="0">
              <a:buNone/>
              <a:defRPr/>
            </a:pPr>
            <a:r>
              <a:rPr lang="en-CA" altLang="en-US" dirty="0" smtClean="0"/>
              <a:t>Excessive use of alcohol has been shown to lower sperm count.  Alcohol may also interfere with the ability to maintain an </a:t>
            </a:r>
            <a:r>
              <a:rPr lang="en-CA" altLang="en-US" dirty="0" err="1" smtClean="0"/>
              <a:t>errection</a:t>
            </a:r>
            <a:endParaRPr lang="en-CA" altLang="en-US" dirty="0"/>
          </a:p>
          <a:p>
            <a:pPr lvl="1">
              <a:buFont typeface="Wingdings 2"/>
              <a:buChar char=""/>
              <a:defRPr/>
            </a:pPr>
            <a:endParaRPr lang="en-CA" dirty="0"/>
          </a:p>
          <a:p>
            <a:endParaRPr lang="en-US" dirty="0"/>
          </a:p>
        </p:txBody>
      </p:sp>
      <p:pic>
        <p:nvPicPr>
          <p:cNvPr id="4" name="Picture 3" descr="http://www.vaunshdharaivf.com/images/male_infertil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6274" y="1385047"/>
            <a:ext cx="2981565" cy="322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93525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07251"/>
            <a:ext cx="8911687" cy="639914"/>
          </a:xfrm>
        </p:spPr>
        <p:txBody>
          <a:bodyPr>
            <a:normAutofit fontScale="90000"/>
          </a:bodyPr>
          <a:lstStyle/>
          <a:p>
            <a:r>
              <a:rPr lang="en-US" dirty="0" smtClean="0"/>
              <a:t>FYI Females: What category?</a:t>
            </a:r>
            <a:endParaRPr lang="en-US" dirty="0"/>
          </a:p>
        </p:txBody>
      </p:sp>
      <p:sp>
        <p:nvSpPr>
          <p:cNvPr id="3" name="Content Placeholder 2"/>
          <p:cNvSpPr>
            <a:spLocks noGrp="1"/>
          </p:cNvSpPr>
          <p:nvPr>
            <p:ph idx="1"/>
          </p:nvPr>
        </p:nvSpPr>
        <p:spPr>
          <a:xfrm>
            <a:off x="2589212" y="847165"/>
            <a:ext cx="8915400" cy="5064057"/>
          </a:xfrm>
        </p:spPr>
        <p:txBody>
          <a:bodyPr/>
          <a:lstStyle/>
          <a:p>
            <a:r>
              <a:rPr lang="en-US" dirty="0" smtClean="0"/>
              <a:t>Most likely cause of infertility in females is </a:t>
            </a:r>
          </a:p>
          <a:p>
            <a:pPr>
              <a:buFont typeface="Wingdings 2" panose="05020102010507070707" pitchFamily="18" charset="2"/>
              <a:buNone/>
            </a:pPr>
            <a:r>
              <a:rPr lang="en-CA" altLang="en-US" b="1" dirty="0"/>
              <a:t>Pelvic Inflammatory Disease</a:t>
            </a:r>
            <a:r>
              <a:rPr lang="en-CA" altLang="en-US" dirty="0"/>
              <a:t> (PID) - </a:t>
            </a:r>
            <a:r>
              <a:rPr lang="en-CA" altLang="en-US" dirty="0" smtClean="0"/>
              <a:t>It's </a:t>
            </a:r>
            <a:r>
              <a:rPr lang="en-CA" altLang="en-US" dirty="0"/>
              <a:t>an infection of the pelvis or one or more of the reproductive organs, including the ovaries, the fallopian tubes, the cervix or the uterus.</a:t>
            </a:r>
            <a:endParaRPr lang="en-CA" altLang="en-US" sz="1600" dirty="0"/>
          </a:p>
          <a:p>
            <a:r>
              <a:rPr lang="en-CA" altLang="en-US" dirty="0"/>
              <a:t>PID usually stems from the same bacteria that cause </a:t>
            </a:r>
            <a:r>
              <a:rPr lang="en-CA" altLang="en-US" b="1" dirty="0">
                <a:solidFill>
                  <a:srgbClr val="002060"/>
                </a:solidFill>
              </a:rPr>
              <a:t>sexually transmitted diseases, </a:t>
            </a:r>
            <a:r>
              <a:rPr lang="en-CA" altLang="en-US" dirty="0"/>
              <a:t>such as gonorrhea or chlamydia. Chlamydia, in fact, causes 75 percent of fallopian tube infections.</a:t>
            </a:r>
            <a:endParaRPr lang="en-CA" altLang="en-US" sz="1600" dirty="0"/>
          </a:p>
          <a:p>
            <a:endParaRPr lang="en-US" dirty="0" smtClean="0"/>
          </a:p>
          <a:p>
            <a:pPr marL="0" indent="0">
              <a:buNone/>
            </a:pPr>
            <a:r>
              <a:rPr lang="en-CA" altLang="en-US" b="1" dirty="0" smtClean="0"/>
              <a:t>Polycystic </a:t>
            </a:r>
            <a:r>
              <a:rPr lang="en-CA" altLang="en-US" b="1" dirty="0"/>
              <a:t>ovary syndrome</a:t>
            </a:r>
            <a:r>
              <a:rPr lang="en-CA" altLang="en-US" dirty="0"/>
              <a:t> (PCO) - Another major cause of infertility. Due to hormones in the wrong quantities, follicles do not produce eggs. Instead they form fluid-filled cysts that eventually cover the ovaries.</a:t>
            </a:r>
          </a:p>
          <a:p>
            <a:r>
              <a:rPr lang="en-CA" altLang="en-US" b="1" dirty="0">
                <a:solidFill>
                  <a:srgbClr val="002060"/>
                </a:solidFill>
              </a:rPr>
              <a:t>caused by the failure of muscle, fat and liver cells to accept glucose </a:t>
            </a:r>
          </a:p>
          <a:p>
            <a:endParaRPr lang="en-US" dirty="0"/>
          </a:p>
        </p:txBody>
      </p:sp>
      <p:pic>
        <p:nvPicPr>
          <p:cNvPr id="4" name="Picture 3" descr="http://hcd2.bupa.co.uk/images/factsheets/PCOS_427x2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6862" y="4921624"/>
            <a:ext cx="3445137" cy="1936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9278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578224"/>
            <a:ext cx="8915400" cy="5768787"/>
          </a:xfrm>
        </p:spPr>
        <p:txBody>
          <a:bodyPr>
            <a:normAutofit/>
          </a:bodyPr>
          <a:lstStyle/>
          <a:p>
            <a:r>
              <a:rPr lang="en-CA" altLang="en-US" b="1" dirty="0" smtClean="0"/>
              <a:t>Endometriosis</a:t>
            </a:r>
            <a:r>
              <a:rPr lang="en-CA" altLang="en-US" dirty="0" smtClean="0"/>
              <a:t>: refers </a:t>
            </a:r>
            <a:r>
              <a:rPr lang="en-CA" altLang="en-US" dirty="0"/>
              <a:t>to a condition in which sections of the uterine lining implant in the vagina, ovaries, fallopian tubes or pelvis. These implants eventually form cysts that grow with each menstrual cycle, and may eventually turn into blisters and scars. The scars can then block the passage of the egg</a:t>
            </a:r>
            <a:r>
              <a:rPr lang="en-CA" altLang="en-US" dirty="0" smtClean="0"/>
              <a:t>.</a:t>
            </a:r>
          </a:p>
          <a:p>
            <a:r>
              <a:rPr lang="en-CA" altLang="en-US" b="1" dirty="0"/>
              <a:t>Other sexually transmitted diseases</a:t>
            </a:r>
            <a:r>
              <a:rPr lang="en-CA" altLang="en-US" dirty="0"/>
              <a:t> such as genital herpes can decrease fertility.</a:t>
            </a:r>
          </a:p>
          <a:p>
            <a:r>
              <a:rPr lang="en-CA" altLang="en-US" b="1" dirty="0"/>
              <a:t>Surgical Complications</a:t>
            </a:r>
            <a:r>
              <a:rPr lang="en-CA" altLang="en-US" dirty="0"/>
              <a:t> - Scar tissue left after abdominal surgery can cause problems in the movement of the ovaries, fallopian tubes, and uterus, resulting in infertility. </a:t>
            </a:r>
            <a:r>
              <a:rPr lang="en-CA" altLang="en-US" b="1" dirty="0">
                <a:solidFill>
                  <a:srgbClr val="002060"/>
                </a:solidFill>
              </a:rPr>
              <a:t>Frequent abortions may also produce infertility by weakening the cervix or by leaving scar tissue that obstructs the uterus</a:t>
            </a:r>
            <a:r>
              <a:rPr lang="en-CA" altLang="en-US" b="1" dirty="0" smtClean="0">
                <a:solidFill>
                  <a:srgbClr val="002060"/>
                </a:solidFill>
              </a:rPr>
              <a:t>.</a:t>
            </a:r>
          </a:p>
          <a:p>
            <a:r>
              <a:rPr lang="en-CA" altLang="en-US" b="1" dirty="0"/>
              <a:t>Uterine muscle problems</a:t>
            </a:r>
            <a:r>
              <a:rPr lang="en-CA" altLang="en-US" dirty="0"/>
              <a:t> - Some women may produce weak, infrequent or abnormal contractions in the uterus. During ovulation, these contractions usually push the sperm up to the fallopian tubes.</a:t>
            </a:r>
          </a:p>
          <a:p>
            <a:endParaRPr lang="en-CA" altLang="en-US" b="1" dirty="0"/>
          </a:p>
          <a:p>
            <a:r>
              <a:rPr lang="en-CA" altLang="en-US" b="1" dirty="0"/>
              <a:t>Poor quality cervical mucus</a:t>
            </a:r>
            <a:r>
              <a:rPr lang="en-CA" altLang="en-US" dirty="0"/>
              <a:t> </a:t>
            </a:r>
            <a:r>
              <a:rPr lang="en-CA" altLang="en-US" b="1" dirty="0">
                <a:solidFill>
                  <a:srgbClr val="002060"/>
                </a:solidFill>
              </a:rPr>
              <a:t>- Sometimes a woman's mucous fails to thin around the time of ovulation, and consequently it prevents the sperm from traveling through it.</a:t>
            </a:r>
          </a:p>
          <a:p>
            <a:endParaRPr lang="en-CA" altLang="en-US" b="1" dirty="0">
              <a:solidFill>
                <a:srgbClr val="002060"/>
              </a:solidFill>
            </a:endParaRPr>
          </a:p>
          <a:p>
            <a:endParaRPr lang="en-CA" altLang="en-US" dirty="0"/>
          </a:p>
          <a:p>
            <a:endParaRPr lang="en-US" dirty="0"/>
          </a:p>
        </p:txBody>
      </p:sp>
    </p:spTree>
    <p:extLst>
      <p:ext uri="{BB962C8B-B14F-4D97-AF65-F5344CB8AC3E}">
        <p14:creationId xmlns:p14="http://schemas.microsoft.com/office/powerpoint/2010/main" val="206480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a:xfrm>
            <a:off x="2589212" y="1290917"/>
            <a:ext cx="8915400" cy="5325035"/>
          </a:xfrm>
        </p:spPr>
        <p:txBody>
          <a:bodyPr>
            <a:normAutofit fontScale="70000" lnSpcReduction="20000"/>
          </a:bodyPr>
          <a:lstStyle/>
          <a:p>
            <a:r>
              <a:rPr lang="en-US" dirty="0"/>
              <a:t>When couples are infertile, they may opt for some form of help in order to conceive. There are a </a:t>
            </a:r>
            <a:r>
              <a:rPr lang="en-US" dirty="0" smtClean="0"/>
              <a:t>number of </a:t>
            </a:r>
            <a:r>
              <a:rPr lang="en-US" dirty="0"/>
              <a:t>treatments available, and 85-90% of cases are treated with drugs or surgery.</a:t>
            </a:r>
          </a:p>
          <a:p>
            <a:pPr marL="0" indent="0">
              <a:buNone/>
            </a:pPr>
            <a:r>
              <a:rPr lang="en-US" dirty="0"/>
              <a:t>Males</a:t>
            </a:r>
          </a:p>
          <a:p>
            <a:r>
              <a:rPr lang="en-US" b="1" dirty="0"/>
              <a:t>Sperm aspiration </a:t>
            </a:r>
            <a:r>
              <a:rPr lang="en-US" dirty="0"/>
              <a:t>is a procedure used to get viable sperm from the </a:t>
            </a:r>
            <a:r>
              <a:rPr lang="en-US" dirty="0" smtClean="0"/>
              <a:t>male.</a:t>
            </a:r>
          </a:p>
          <a:p>
            <a:r>
              <a:rPr lang="en-CA" b="1" dirty="0" smtClean="0">
                <a:solidFill>
                  <a:srgbClr val="002060"/>
                </a:solidFill>
              </a:rPr>
              <a:t>Corticosteroids</a:t>
            </a:r>
            <a:r>
              <a:rPr lang="en-CA" b="1" dirty="0" smtClean="0"/>
              <a:t> </a:t>
            </a:r>
            <a:r>
              <a:rPr lang="en-CA" b="1" dirty="0"/>
              <a:t>- </a:t>
            </a:r>
            <a:r>
              <a:rPr lang="en-CA" dirty="0"/>
              <a:t>These drugs can aid men who make antibodies to reject their own sperm, but they may also have serious side-effects after long </a:t>
            </a:r>
            <a:r>
              <a:rPr lang="en-CA" dirty="0" smtClean="0"/>
              <a:t>use.</a:t>
            </a:r>
          </a:p>
          <a:p>
            <a:r>
              <a:rPr lang="en-CA" b="1" dirty="0" smtClean="0">
                <a:solidFill>
                  <a:srgbClr val="002060"/>
                </a:solidFill>
              </a:rPr>
              <a:t>Viagra</a:t>
            </a:r>
            <a:r>
              <a:rPr lang="en-CA" b="1" dirty="0" smtClean="0"/>
              <a:t> </a:t>
            </a:r>
            <a:r>
              <a:rPr lang="en-CA" b="1" dirty="0"/>
              <a:t>- </a:t>
            </a:r>
            <a:r>
              <a:rPr lang="en-CA" dirty="0"/>
              <a:t>The medication improves blood flow to the penis, resulting in an erection. Studies have revealed that 70 percent of men who used Viagra improved their ability to maintain an erection. </a:t>
            </a:r>
          </a:p>
          <a:p>
            <a:endParaRPr lang="en-US" dirty="0"/>
          </a:p>
          <a:p>
            <a:pPr marL="0" indent="0">
              <a:buNone/>
            </a:pPr>
            <a:r>
              <a:rPr lang="en-US" dirty="0"/>
              <a:t>Females</a:t>
            </a:r>
          </a:p>
          <a:p>
            <a:r>
              <a:rPr lang="en-US" b="1" dirty="0"/>
              <a:t>•Hormones </a:t>
            </a:r>
            <a:r>
              <a:rPr lang="en-US" dirty="0"/>
              <a:t>are used to stimulate egg production.</a:t>
            </a:r>
          </a:p>
          <a:p>
            <a:r>
              <a:rPr lang="en-US" b="1" dirty="0"/>
              <a:t>•</a:t>
            </a:r>
            <a:r>
              <a:rPr lang="en-US" b="1" dirty="0" err="1"/>
              <a:t>Pelviscopy</a:t>
            </a:r>
            <a:r>
              <a:rPr lang="en-US" b="1" dirty="0"/>
              <a:t> </a:t>
            </a:r>
            <a:r>
              <a:rPr lang="en-US" dirty="0"/>
              <a:t>is used for treating ectopic pregnancy. Ectopic pregnancy is when the embryo </a:t>
            </a:r>
            <a:r>
              <a:rPr lang="en-US" dirty="0" smtClean="0"/>
              <a:t>implants outside </a:t>
            </a:r>
            <a:r>
              <a:rPr lang="en-US" dirty="0"/>
              <a:t>of the uterus. </a:t>
            </a:r>
            <a:r>
              <a:rPr lang="en-US" dirty="0" err="1"/>
              <a:t>Pelviscopy</a:t>
            </a:r>
            <a:r>
              <a:rPr lang="en-US" dirty="0"/>
              <a:t> is also used to treat uterine fibroids, ovarian cysts and </a:t>
            </a:r>
            <a:r>
              <a:rPr lang="en-US" dirty="0" smtClean="0"/>
              <a:t>tumors, endometriosis</a:t>
            </a:r>
            <a:r>
              <a:rPr lang="en-US" dirty="0"/>
              <a:t>, and pelvic adhesions.</a:t>
            </a:r>
          </a:p>
          <a:p>
            <a:r>
              <a:rPr lang="en-US" b="1" dirty="0"/>
              <a:t>•Assisted Reproductive Technologies </a:t>
            </a:r>
            <a:r>
              <a:rPr lang="en-US" dirty="0"/>
              <a:t>(ART) is a method that uses eggs donated from </a:t>
            </a:r>
            <a:r>
              <a:rPr lang="en-US" dirty="0" smtClean="0"/>
              <a:t>another woman</a:t>
            </a:r>
            <a:r>
              <a:rPr lang="en-US" dirty="0"/>
              <a:t>.</a:t>
            </a:r>
          </a:p>
          <a:p>
            <a:r>
              <a:rPr lang="en-US" b="1" dirty="0"/>
              <a:t>•In Vitro Fertilization </a:t>
            </a:r>
            <a:r>
              <a:rPr lang="en-US" dirty="0"/>
              <a:t>(IVF) is a treatment where eggs are removed from the female and placed in </a:t>
            </a:r>
            <a:r>
              <a:rPr lang="en-US" dirty="0" smtClean="0"/>
              <a:t>a culture </a:t>
            </a:r>
            <a:r>
              <a:rPr lang="en-US" dirty="0"/>
              <a:t>dish; it is used when the fallopian tubes are blocked</a:t>
            </a:r>
          </a:p>
          <a:p>
            <a:r>
              <a:rPr lang="en-US" b="1" dirty="0"/>
              <a:t>•Gamete intra-fallopian transfer </a:t>
            </a:r>
            <a:r>
              <a:rPr lang="en-US" dirty="0"/>
              <a:t>(GIFT) is when 3-5 eggs are placed in the fallopian tubes, </a:t>
            </a:r>
            <a:r>
              <a:rPr lang="en-US" dirty="0" smtClean="0"/>
              <a:t>along with </a:t>
            </a:r>
            <a:r>
              <a:rPr lang="en-US" dirty="0"/>
              <a:t>the sperm; this method is used when only one fallopian tube is functional</a:t>
            </a:r>
          </a:p>
          <a:p>
            <a:r>
              <a:rPr lang="en-US" b="1" dirty="0"/>
              <a:t>•Zygote intra-fallopian transfer </a:t>
            </a:r>
            <a:r>
              <a:rPr lang="en-US" dirty="0"/>
              <a:t>(ZIFT) is when the eggs are fertilized in the lab and placed in </a:t>
            </a:r>
            <a:r>
              <a:rPr lang="en-US" dirty="0" smtClean="0"/>
              <a:t>the fallopian </a:t>
            </a:r>
            <a:r>
              <a:rPr lang="en-US" dirty="0"/>
              <a:t>tube once they are fertilized</a:t>
            </a:r>
          </a:p>
        </p:txBody>
      </p:sp>
    </p:spTree>
    <p:extLst>
      <p:ext uri="{BB962C8B-B14F-4D97-AF65-F5344CB8AC3E}">
        <p14:creationId xmlns:p14="http://schemas.microsoft.com/office/powerpoint/2010/main" val="21739668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lstStyle/>
          <a:p>
            <a:r>
              <a:rPr lang="en-CA" altLang="en-US" b="1" dirty="0"/>
              <a:t>Medications </a:t>
            </a:r>
            <a:r>
              <a:rPr lang="en-CA" altLang="en-US" dirty="0"/>
              <a:t>can help solve hormonal problems and ease infections in women with fertility problems. </a:t>
            </a:r>
          </a:p>
          <a:p>
            <a:r>
              <a:rPr lang="en-CA" altLang="en-US" dirty="0"/>
              <a:t>Most of the drugs increase specific hormones that help the eggs to be release</a:t>
            </a:r>
          </a:p>
          <a:p>
            <a:r>
              <a:rPr lang="en-CA" altLang="en-US" b="1" dirty="0"/>
              <a:t>Antibiotics - </a:t>
            </a:r>
            <a:r>
              <a:rPr lang="en-CA" altLang="en-US" dirty="0"/>
              <a:t>They may cure infections in the reproductive system, such as in the cervix or lining of the uterus, and some sexually transmitted diseases.</a:t>
            </a:r>
          </a:p>
          <a:p>
            <a:r>
              <a:rPr lang="en-CA" altLang="en-US" b="1" dirty="0"/>
              <a:t>Corticosteroids </a:t>
            </a:r>
            <a:r>
              <a:rPr lang="en-CA" altLang="en-US" dirty="0"/>
              <a:t>- </a:t>
            </a:r>
            <a:r>
              <a:rPr lang="en-CA" altLang="en-US" b="1" dirty="0">
                <a:solidFill>
                  <a:srgbClr val="002060"/>
                </a:solidFill>
              </a:rPr>
              <a:t>treatment of endometriosis.</a:t>
            </a:r>
          </a:p>
          <a:p>
            <a:endParaRPr lang="en-CA" altLang="en-US" dirty="0"/>
          </a:p>
          <a:p>
            <a:endParaRPr lang="en-US" b="1" dirty="0"/>
          </a:p>
        </p:txBody>
      </p:sp>
    </p:spTree>
    <p:extLst>
      <p:ext uri="{BB962C8B-B14F-4D97-AF65-F5344CB8AC3E}">
        <p14:creationId xmlns:p14="http://schemas.microsoft.com/office/powerpoint/2010/main" val="980429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Female Fertility</a:t>
            </a:r>
            <a:endParaRPr lang="en-US" dirty="0"/>
          </a:p>
        </p:txBody>
      </p:sp>
      <p:sp>
        <p:nvSpPr>
          <p:cNvPr id="3" name="Content Placeholder 2"/>
          <p:cNvSpPr>
            <a:spLocks noGrp="1"/>
          </p:cNvSpPr>
          <p:nvPr>
            <p:ph idx="1"/>
          </p:nvPr>
        </p:nvSpPr>
        <p:spPr>
          <a:xfrm>
            <a:off x="2589212" y="1304365"/>
            <a:ext cx="8915400" cy="5378823"/>
          </a:xfrm>
        </p:spPr>
        <p:txBody>
          <a:bodyPr>
            <a:normAutofit/>
          </a:bodyPr>
          <a:lstStyle/>
          <a:p>
            <a:r>
              <a:rPr lang="en-US" dirty="0"/>
              <a:t>Adequate sexual drive and sexual function to permit </a:t>
            </a:r>
            <a:r>
              <a:rPr lang="en-US" dirty="0" smtClean="0"/>
              <a:t>coitus.</a:t>
            </a:r>
            <a:endParaRPr lang="en-US" dirty="0"/>
          </a:p>
          <a:p>
            <a:r>
              <a:rPr lang="en-US" dirty="0"/>
              <a:t>Functioning reproductive anatomy and physiology that include:</a:t>
            </a:r>
          </a:p>
          <a:p>
            <a:pPr marL="0" indent="0">
              <a:buNone/>
            </a:pPr>
            <a:r>
              <a:rPr lang="en-US" dirty="0" smtClean="0"/>
              <a:t>		•</a:t>
            </a:r>
            <a:r>
              <a:rPr lang="en-US" dirty="0"/>
              <a:t>Vagina capable of receiving </a:t>
            </a:r>
            <a:r>
              <a:rPr lang="en-US" dirty="0" smtClean="0"/>
              <a:t>sperm</a:t>
            </a:r>
          </a:p>
          <a:p>
            <a:pPr marL="0" indent="0">
              <a:buNone/>
            </a:pPr>
            <a:r>
              <a:rPr lang="en-US" dirty="0"/>
              <a:t>	</a:t>
            </a:r>
            <a:r>
              <a:rPr lang="en-US" dirty="0" smtClean="0"/>
              <a:t>	•Normal </a:t>
            </a:r>
            <a:r>
              <a:rPr lang="en-US" dirty="0"/>
              <a:t>cervical mucus to allow passage of sperm </a:t>
            </a:r>
            <a:r>
              <a:rPr lang="en-US" dirty="0" smtClean="0"/>
              <a:t>through the 				vagina and cervix</a:t>
            </a:r>
          </a:p>
          <a:p>
            <a:pPr marL="0" indent="0">
              <a:buNone/>
            </a:pPr>
            <a:r>
              <a:rPr lang="en-US" dirty="0" smtClean="0"/>
              <a:t>		•</a:t>
            </a:r>
            <a:r>
              <a:rPr lang="en-US" dirty="0"/>
              <a:t>Ovulatory cycles</a:t>
            </a:r>
          </a:p>
          <a:p>
            <a:pPr marL="0" indent="0">
              <a:buNone/>
            </a:pPr>
            <a:r>
              <a:rPr lang="en-US" dirty="0" smtClean="0"/>
              <a:t>		•</a:t>
            </a:r>
            <a:r>
              <a:rPr lang="en-US" dirty="0"/>
              <a:t>Fallopian tubes that will function to permit the sperm and ovum to </a:t>
            </a:r>
            <a:r>
              <a:rPr lang="en-US" dirty="0" smtClean="0"/>
              <a:t>			meet and </a:t>
            </a:r>
            <a:r>
              <a:rPr lang="en-US" dirty="0"/>
              <a:t>allow migration of </a:t>
            </a:r>
            <a:r>
              <a:rPr lang="en-US" dirty="0" smtClean="0"/>
              <a:t>the product </a:t>
            </a:r>
            <a:r>
              <a:rPr lang="en-US" dirty="0"/>
              <a:t>of conception to the uterus</a:t>
            </a:r>
          </a:p>
          <a:p>
            <a:pPr marL="0" indent="0">
              <a:buNone/>
            </a:pPr>
            <a:r>
              <a:rPr lang="en-US" dirty="0" smtClean="0"/>
              <a:t>		•</a:t>
            </a:r>
            <a:r>
              <a:rPr lang="en-US" dirty="0"/>
              <a:t>Uterus capable of developing and sustaining </a:t>
            </a:r>
            <a:r>
              <a:rPr lang="en-US" dirty="0" smtClean="0"/>
              <a:t>an embryo to </a:t>
            </a:r>
            <a:r>
              <a:rPr lang="en-US" dirty="0"/>
              <a:t>maturity</a:t>
            </a:r>
          </a:p>
          <a:p>
            <a:pPr marL="0" indent="0">
              <a:buNone/>
            </a:pPr>
            <a:r>
              <a:rPr lang="en-US" dirty="0" smtClean="0"/>
              <a:t>		•</a:t>
            </a:r>
            <a:r>
              <a:rPr lang="en-US" dirty="0"/>
              <a:t>Adequate hormonal status to maintain </a:t>
            </a:r>
            <a:r>
              <a:rPr lang="en-US" dirty="0" smtClean="0"/>
              <a:t>pregnancy and </a:t>
            </a:r>
            <a:r>
              <a:rPr lang="en-US" dirty="0"/>
              <a:t>fetal survival</a:t>
            </a:r>
          </a:p>
          <a:p>
            <a:pPr marL="0" indent="0">
              <a:buNone/>
            </a:pPr>
            <a:r>
              <a:rPr lang="en-US" dirty="0" smtClean="0"/>
              <a:t>		•</a:t>
            </a:r>
            <a:r>
              <a:rPr lang="en-US" dirty="0"/>
              <a:t>Adequate nutritional, chemical, and health status to maintain </a:t>
            </a:r>
            <a:r>
              <a:rPr lang="en-US" dirty="0" smtClean="0"/>
              <a:t>				nutrition </a:t>
            </a:r>
            <a:r>
              <a:rPr lang="en-US" dirty="0"/>
              <a:t>and oxygenation of </a:t>
            </a:r>
            <a:r>
              <a:rPr lang="en-US" dirty="0" smtClean="0"/>
              <a:t>placenta and </a:t>
            </a:r>
            <a:r>
              <a:rPr lang="en-US" dirty="0"/>
              <a:t>fetus</a:t>
            </a:r>
          </a:p>
          <a:p>
            <a:pPr marL="0" indent="0">
              <a:buNone/>
            </a:pPr>
            <a:endParaRPr lang="en-US" dirty="0"/>
          </a:p>
        </p:txBody>
      </p:sp>
    </p:spTree>
    <p:extLst>
      <p:ext uri="{BB962C8B-B14F-4D97-AF65-F5344CB8AC3E}">
        <p14:creationId xmlns:p14="http://schemas.microsoft.com/office/powerpoint/2010/main" val="32572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Infertility: </a:t>
            </a:r>
            <a:r>
              <a:rPr lang="en-US" dirty="0"/>
              <a:t>The inability to conceive children </a:t>
            </a:r>
            <a:br>
              <a:rPr lang="en-US" dirty="0"/>
            </a:br>
            <a:r>
              <a:rPr lang="en-US" dirty="0" smtClean="0"/>
              <a:t/>
            </a:r>
            <a:br>
              <a:rPr lang="en-US" dirty="0" smtClean="0"/>
            </a:br>
            <a:r>
              <a:rPr lang="en-US" dirty="0"/>
              <a:t/>
            </a:r>
            <a:br>
              <a:rPr lang="en-US" dirty="0"/>
            </a:br>
            <a:endParaRPr lang="en-US" dirty="0"/>
          </a:p>
        </p:txBody>
      </p:sp>
      <p:sp>
        <p:nvSpPr>
          <p:cNvPr id="3" name="Content Placeholder 2"/>
          <p:cNvSpPr>
            <a:spLocks noGrp="1"/>
          </p:cNvSpPr>
          <p:nvPr>
            <p:ph idx="1"/>
          </p:nvPr>
        </p:nvSpPr>
        <p:spPr>
          <a:xfrm>
            <a:off x="2589212" y="1398494"/>
            <a:ext cx="8915400" cy="5056094"/>
          </a:xfrm>
        </p:spPr>
        <p:txBody>
          <a:bodyPr>
            <a:normAutofit/>
          </a:bodyPr>
          <a:lstStyle/>
          <a:p>
            <a:pPr marL="0" indent="0">
              <a:buNone/>
            </a:pPr>
            <a:r>
              <a:rPr lang="en-US" dirty="0" smtClean="0"/>
              <a:t>It </a:t>
            </a:r>
            <a:r>
              <a:rPr lang="en-US" dirty="0"/>
              <a:t>is a malfunctioning of the reproductive system.</a:t>
            </a:r>
          </a:p>
          <a:p>
            <a:r>
              <a:rPr lang="en-US" dirty="0"/>
              <a:t>•No conception after twelve (12) months of unprotected regular intercourse, or </a:t>
            </a:r>
            <a:r>
              <a:rPr lang="en-US" dirty="0" smtClean="0"/>
              <a:t>multiple miscarriages </a:t>
            </a:r>
            <a:r>
              <a:rPr lang="en-US" dirty="0"/>
              <a:t>constitutes infertility</a:t>
            </a:r>
          </a:p>
          <a:p>
            <a:r>
              <a:rPr lang="en-US" dirty="0"/>
              <a:t>•Estimated that 10-15% of couples are not able to conceive within one year of trying. However, </a:t>
            </a:r>
            <a:r>
              <a:rPr lang="en-US" dirty="0" smtClean="0"/>
              <a:t>the majority </a:t>
            </a:r>
            <a:r>
              <a:rPr lang="en-US" dirty="0"/>
              <a:t>of couples do conceive whether or not they are treated for infertility</a:t>
            </a:r>
            <a:r>
              <a:rPr lang="en-US" dirty="0" smtClean="0"/>
              <a:t>.</a:t>
            </a:r>
          </a:p>
          <a:p>
            <a:endParaRPr lang="en-US" dirty="0"/>
          </a:p>
          <a:p>
            <a:r>
              <a:rPr lang="en-CA" altLang="en-US" b="1" dirty="0">
                <a:solidFill>
                  <a:srgbClr val="002060"/>
                </a:solidFill>
              </a:rPr>
              <a:t>Primary Infertility</a:t>
            </a:r>
          </a:p>
          <a:p>
            <a:pPr lvl="1"/>
            <a:r>
              <a:rPr lang="en-CA" altLang="en-US" dirty="0"/>
              <a:t>Never had children </a:t>
            </a:r>
          </a:p>
          <a:p>
            <a:r>
              <a:rPr lang="en-CA" altLang="en-US" b="1" dirty="0">
                <a:solidFill>
                  <a:srgbClr val="002060"/>
                </a:solidFill>
              </a:rPr>
              <a:t>Secondary Infertility</a:t>
            </a:r>
            <a:endParaRPr lang="en-CA" altLang="en-US" dirty="0">
              <a:solidFill>
                <a:srgbClr val="002060"/>
              </a:solidFill>
            </a:endParaRPr>
          </a:p>
          <a:p>
            <a:pPr lvl="1"/>
            <a:r>
              <a:rPr lang="en-CA" altLang="en-US" dirty="0"/>
              <a:t>Has had children in the past but is now </a:t>
            </a:r>
            <a:r>
              <a:rPr lang="en-CA" altLang="en-US" dirty="0" smtClean="0"/>
              <a:t>unable</a:t>
            </a:r>
          </a:p>
          <a:p>
            <a:r>
              <a:rPr lang="en-US" b="1" dirty="0">
                <a:solidFill>
                  <a:srgbClr val="002060"/>
                </a:solidFill>
              </a:rPr>
              <a:t>Tertiary infertility</a:t>
            </a:r>
            <a:r>
              <a:rPr lang="en-US" b="1" dirty="0" smtClean="0">
                <a:solidFill>
                  <a:srgbClr val="002060"/>
                </a:solidFill>
              </a:rPr>
              <a:t>:</a:t>
            </a:r>
          </a:p>
          <a:p>
            <a:pPr lvl="1"/>
            <a:r>
              <a:rPr lang="en-US" dirty="0" smtClean="0"/>
              <a:t>A </a:t>
            </a:r>
            <a:r>
              <a:rPr lang="en-US" dirty="0"/>
              <a:t>woman has conceived but is unable </a:t>
            </a:r>
            <a:r>
              <a:rPr lang="en-US" dirty="0" smtClean="0"/>
              <a:t>to produce </a:t>
            </a:r>
            <a:r>
              <a:rPr lang="en-US" dirty="0"/>
              <a:t>a live birth.</a:t>
            </a:r>
          </a:p>
          <a:p>
            <a:pPr marL="0" indent="0">
              <a:buNone/>
            </a:pPr>
            <a:endParaRPr lang="en-US" dirty="0"/>
          </a:p>
        </p:txBody>
      </p:sp>
    </p:spTree>
    <p:extLst>
      <p:ext uri="{BB962C8B-B14F-4D97-AF65-F5344CB8AC3E}">
        <p14:creationId xmlns:p14="http://schemas.microsoft.com/office/powerpoint/2010/main" val="2929530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645459"/>
            <a:ext cx="8915400" cy="5265763"/>
          </a:xfrm>
        </p:spPr>
        <p:txBody>
          <a:bodyPr>
            <a:normAutofit/>
          </a:bodyPr>
          <a:lstStyle/>
          <a:p>
            <a:pPr marL="0" indent="0">
              <a:buNone/>
            </a:pPr>
            <a:r>
              <a:rPr lang="en-US" sz="2800" b="1" dirty="0"/>
              <a:t>The Most Common Causes of Infertility</a:t>
            </a:r>
          </a:p>
          <a:p>
            <a:pPr marL="0" indent="0">
              <a:buNone/>
            </a:pPr>
            <a:r>
              <a:rPr lang="en-US" sz="2800" dirty="0" smtClean="0"/>
              <a:t>	•</a:t>
            </a:r>
            <a:r>
              <a:rPr lang="en-US" sz="2800" dirty="0"/>
              <a:t>The woman not ovulating</a:t>
            </a:r>
          </a:p>
          <a:p>
            <a:pPr marL="0" indent="0">
              <a:buNone/>
            </a:pPr>
            <a:r>
              <a:rPr lang="en-US" sz="2800" dirty="0" smtClean="0"/>
              <a:t>	•</a:t>
            </a:r>
            <a:r>
              <a:rPr lang="en-US" sz="2800" dirty="0"/>
              <a:t>The man not producing enough healthy sperm</a:t>
            </a:r>
          </a:p>
          <a:p>
            <a:pPr marL="0" indent="0">
              <a:buNone/>
            </a:pPr>
            <a:r>
              <a:rPr lang="en-US" sz="2800" dirty="0" smtClean="0"/>
              <a:t>	•</a:t>
            </a:r>
            <a:r>
              <a:rPr lang="en-US" sz="2800" dirty="0"/>
              <a:t>Some barrier to transport sperm or ovum </a:t>
            </a:r>
            <a:r>
              <a:rPr lang="en-US" sz="2800" dirty="0" smtClean="0"/>
              <a:t>	through </a:t>
            </a:r>
            <a:r>
              <a:rPr lang="en-US" sz="2800" dirty="0"/>
              <a:t>the woman’s fallopian </a:t>
            </a:r>
            <a:r>
              <a:rPr lang="en-US" sz="2800" dirty="0" smtClean="0"/>
              <a:t>	tube </a:t>
            </a:r>
            <a:r>
              <a:rPr lang="en-US" sz="2800" dirty="0"/>
              <a:t>(e.g., scar </a:t>
            </a:r>
            <a:r>
              <a:rPr lang="en-US" sz="2800" dirty="0" smtClean="0"/>
              <a:t>	tissue </a:t>
            </a:r>
            <a:r>
              <a:rPr lang="en-US" sz="2800" dirty="0"/>
              <a:t>in </a:t>
            </a:r>
            <a:r>
              <a:rPr lang="en-US" sz="2800" dirty="0" smtClean="0"/>
              <a:t>the fallopian </a:t>
            </a:r>
            <a:r>
              <a:rPr lang="en-US" sz="2800" dirty="0"/>
              <a:t>tubes</a:t>
            </a:r>
            <a:r>
              <a:rPr lang="en-US" sz="2800" dirty="0" smtClean="0"/>
              <a:t>)</a:t>
            </a:r>
            <a:endParaRPr lang="en-US" sz="2800" dirty="0"/>
          </a:p>
        </p:txBody>
      </p:sp>
    </p:spTree>
    <p:extLst>
      <p:ext uri="{BB962C8B-B14F-4D97-AF65-F5344CB8AC3E}">
        <p14:creationId xmlns:p14="http://schemas.microsoft.com/office/powerpoint/2010/main" val="2428495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 All Infertile Couples…</a:t>
            </a:r>
            <a:br>
              <a:rPr lang="en-US" dirty="0"/>
            </a:br>
            <a:endParaRPr lang="en-US" dirty="0"/>
          </a:p>
        </p:txBody>
      </p:sp>
      <p:sp>
        <p:nvSpPr>
          <p:cNvPr id="3" name="Content Placeholder 2"/>
          <p:cNvSpPr>
            <a:spLocks noGrp="1"/>
          </p:cNvSpPr>
          <p:nvPr>
            <p:ph idx="1"/>
          </p:nvPr>
        </p:nvSpPr>
        <p:spPr/>
        <p:txBody>
          <a:bodyPr/>
          <a:lstStyle/>
          <a:p>
            <a:r>
              <a:rPr lang="en-US" sz="3200" dirty="0" smtClean="0"/>
              <a:t>•</a:t>
            </a:r>
            <a:r>
              <a:rPr lang="en-US" sz="3200" dirty="0"/>
              <a:t>Male is responsible for </a:t>
            </a:r>
            <a:r>
              <a:rPr lang="en-US" sz="3200" b="1" dirty="0"/>
              <a:t>40%</a:t>
            </a:r>
          </a:p>
          <a:p>
            <a:r>
              <a:rPr lang="en-US" sz="3200" dirty="0"/>
              <a:t>•Female is responsible for </a:t>
            </a:r>
            <a:r>
              <a:rPr lang="en-US" sz="3200" b="1" dirty="0"/>
              <a:t>40%</a:t>
            </a:r>
          </a:p>
          <a:p>
            <a:r>
              <a:rPr lang="en-US" sz="3200" dirty="0"/>
              <a:t>•</a:t>
            </a:r>
            <a:r>
              <a:rPr lang="en-US" sz="3200" b="1" dirty="0"/>
              <a:t>10% </a:t>
            </a:r>
            <a:r>
              <a:rPr lang="en-US" sz="3200" dirty="0"/>
              <a:t>is combined responsibility</a:t>
            </a:r>
          </a:p>
          <a:p>
            <a:r>
              <a:rPr lang="en-US" sz="3200" dirty="0"/>
              <a:t>•</a:t>
            </a:r>
            <a:r>
              <a:rPr lang="en-US" sz="3200" b="1" dirty="0"/>
              <a:t>10% </a:t>
            </a:r>
            <a:r>
              <a:rPr lang="en-US" sz="3200" dirty="0"/>
              <a:t>is unexplained</a:t>
            </a:r>
          </a:p>
          <a:p>
            <a:endParaRPr lang="en-US" dirty="0"/>
          </a:p>
        </p:txBody>
      </p:sp>
    </p:spTree>
    <p:extLst>
      <p:ext uri="{BB962C8B-B14F-4D97-AF65-F5344CB8AC3E}">
        <p14:creationId xmlns:p14="http://schemas.microsoft.com/office/powerpoint/2010/main" val="1939471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Male Anatomy</a:t>
            </a:r>
            <a:endParaRPr lang="en-US" dirty="0"/>
          </a:p>
        </p:txBody>
      </p:sp>
      <p:pic>
        <p:nvPicPr>
          <p:cNvPr id="4" name="Content Placeholder 3" descr="http://www.mypenisstuff.com/imgs/h5550944.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06270" y="1452740"/>
            <a:ext cx="7718611" cy="503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613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Infertility </a:t>
            </a:r>
            <a:r>
              <a:rPr lang="en-US" dirty="0" smtClean="0"/>
              <a:t>Diagnosed </a:t>
            </a:r>
            <a:r>
              <a:rPr lang="en-US" dirty="0" smtClean="0"/>
              <a:t>in Males?</a:t>
            </a:r>
            <a:endParaRPr lang="en-US" dirty="0"/>
          </a:p>
        </p:txBody>
      </p:sp>
      <p:sp>
        <p:nvSpPr>
          <p:cNvPr id="4" name="Content Placeholder 2"/>
          <p:cNvSpPr>
            <a:spLocks noGrp="1"/>
          </p:cNvSpPr>
          <p:nvPr>
            <p:ph idx="1"/>
          </p:nvPr>
        </p:nvSpPr>
        <p:spPr bwMode="auto">
          <a:xfrm>
            <a:off x="2589212" y="1501589"/>
            <a:ext cx="8915400" cy="4993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eaLnBrk="1" hangingPunct="1">
              <a:buFont typeface="Wingdings 2" panose="05020102010507070707" pitchFamily="18" charset="2"/>
              <a:buNone/>
            </a:pPr>
            <a:r>
              <a:rPr lang="en-CA" altLang="en-US" dirty="0" smtClean="0"/>
              <a:t>Quick, easy tests</a:t>
            </a:r>
          </a:p>
          <a:p>
            <a:pPr marL="0" indent="0" eaLnBrk="1" hangingPunct="1">
              <a:buNone/>
            </a:pPr>
            <a:r>
              <a:rPr lang="en-CA" altLang="en-US" dirty="0" smtClean="0"/>
              <a:t>- Medical history and examination</a:t>
            </a:r>
          </a:p>
          <a:p>
            <a:pPr marL="0" indent="0" eaLnBrk="1" hangingPunct="1">
              <a:buNone/>
            </a:pPr>
            <a:r>
              <a:rPr lang="en-CA" altLang="en-US" b="1" dirty="0" smtClean="0">
                <a:solidFill>
                  <a:srgbClr val="002060"/>
                </a:solidFill>
              </a:rPr>
              <a:t>- Ejaculated sperm are evaluated </a:t>
            </a:r>
          </a:p>
          <a:p>
            <a:pPr lvl="1" eaLnBrk="1" hangingPunct="1"/>
            <a:r>
              <a:rPr lang="en-CA" altLang="en-US" dirty="0" smtClean="0"/>
              <a:t>The sperm is checked for several factors</a:t>
            </a:r>
          </a:p>
          <a:p>
            <a:pPr lvl="2" eaLnBrk="1" hangingPunct="1"/>
            <a:r>
              <a:rPr lang="en-CA" altLang="en-US" dirty="0" smtClean="0"/>
              <a:t>Sperm count between 20 to 100 million per mL is normal</a:t>
            </a:r>
          </a:p>
          <a:p>
            <a:pPr lvl="2" eaLnBrk="1" hangingPunct="1"/>
            <a:r>
              <a:rPr lang="en-CA" altLang="en-US" b="1" dirty="0" smtClean="0">
                <a:solidFill>
                  <a:srgbClr val="002060"/>
                </a:solidFill>
              </a:rPr>
              <a:t>Movement – 50% should be motile 1 hour after ejaculation</a:t>
            </a:r>
          </a:p>
          <a:p>
            <a:pPr lvl="2" eaLnBrk="1" hangingPunct="1"/>
            <a:r>
              <a:rPr lang="en-CA" altLang="en-US" b="1" dirty="0" smtClean="0">
                <a:solidFill>
                  <a:srgbClr val="002060"/>
                </a:solidFill>
              </a:rPr>
              <a:t>Morphology -Maturity and shape (quality) </a:t>
            </a:r>
          </a:p>
          <a:p>
            <a:pPr lvl="2" eaLnBrk="1" hangingPunct="1"/>
            <a:r>
              <a:rPr lang="en-CA" altLang="en-US" b="1" dirty="0" smtClean="0">
                <a:solidFill>
                  <a:srgbClr val="002060"/>
                </a:solidFill>
              </a:rPr>
              <a:t>Volume – 1 teaspoon us sufficient </a:t>
            </a:r>
          </a:p>
          <a:p>
            <a:pPr lvl="2" eaLnBrk="1" hangingPunct="1"/>
            <a:r>
              <a:rPr lang="en-CA" altLang="en-US" dirty="0" smtClean="0"/>
              <a:t>Acidity – should be slightly acidic </a:t>
            </a:r>
          </a:p>
          <a:p>
            <a:pPr eaLnBrk="1" hangingPunct="1"/>
            <a:endParaRPr lang="en-CA" altLang="en-US" dirty="0" smtClean="0"/>
          </a:p>
        </p:txBody>
      </p:sp>
      <p:pic>
        <p:nvPicPr>
          <p:cNvPr id="5" name="Picture 4"/>
          <p:cNvPicPr>
            <a:picLocks noChangeAspect="1"/>
          </p:cNvPicPr>
          <p:nvPr/>
        </p:nvPicPr>
        <p:blipFill>
          <a:blip r:embed="rId2"/>
          <a:stretch>
            <a:fillRect/>
          </a:stretch>
        </p:blipFill>
        <p:spPr>
          <a:xfrm>
            <a:off x="9540315" y="1167481"/>
            <a:ext cx="2389839" cy="1914310"/>
          </a:xfrm>
          <a:prstGeom prst="rect">
            <a:avLst/>
          </a:prstGeom>
        </p:spPr>
      </p:pic>
    </p:spTree>
    <p:extLst>
      <p:ext uri="{BB962C8B-B14F-4D97-AF65-F5344CB8AC3E}">
        <p14:creationId xmlns:p14="http://schemas.microsoft.com/office/powerpoint/2010/main" val="3831867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672353"/>
            <a:ext cx="3636776" cy="5238869"/>
          </a:xfrm>
        </p:spPr>
        <p:txBody>
          <a:bodyPr/>
          <a:lstStyle/>
          <a:p>
            <a:pPr>
              <a:buFont typeface="Wingdings 2"/>
              <a:buChar char=""/>
              <a:defRPr/>
            </a:pPr>
            <a:r>
              <a:rPr lang="en-CA" sz="2000" dirty="0"/>
              <a:t>The most common cause for male infertility is a problem with the sperm </a:t>
            </a:r>
          </a:p>
          <a:p>
            <a:pPr lvl="1">
              <a:buFont typeface="Wingdings 2"/>
              <a:buChar char=""/>
              <a:defRPr/>
            </a:pPr>
            <a:r>
              <a:rPr lang="en-CA" sz="2000" b="1" dirty="0"/>
              <a:t>Either low sperm count or sperm with poor quality. </a:t>
            </a:r>
          </a:p>
          <a:p>
            <a:pPr lvl="1">
              <a:buFont typeface="Wingdings 2"/>
              <a:buChar char=""/>
              <a:defRPr/>
            </a:pPr>
            <a:r>
              <a:rPr lang="en-CA" sz="2000" dirty="0"/>
              <a:t>Sperm with poor quality cannot move rapidly enough or in the right direction, or may be abnormally shaped. </a:t>
            </a:r>
          </a:p>
          <a:p>
            <a:endParaRPr lang="en-US" dirty="0"/>
          </a:p>
        </p:txBody>
      </p:sp>
      <p:pic>
        <p:nvPicPr>
          <p:cNvPr id="4" name="Picture 3" descr="http://www.vaunshdharaivf.com/images/male_infertil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1545" y="768723"/>
            <a:ext cx="4164834" cy="4502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087968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74</TotalTime>
  <Words>1460</Words>
  <Application>Microsoft Office PowerPoint</Application>
  <PresentationFormat>Widescreen</PresentationFormat>
  <Paragraphs>197</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Century Gothic</vt:lpstr>
      <vt:lpstr>Wingdings 2</vt:lpstr>
      <vt:lpstr>Wingdings 3</vt:lpstr>
      <vt:lpstr>Wisp</vt:lpstr>
      <vt:lpstr>Fertility </vt:lpstr>
      <vt:lpstr>Requirements for Male Fertility</vt:lpstr>
      <vt:lpstr>Requirements for Female Fertility</vt:lpstr>
      <vt:lpstr>Infertility: The inability to conceive children    </vt:lpstr>
      <vt:lpstr>PowerPoint Presentation</vt:lpstr>
      <vt:lpstr>Of All Infertile Couples… </vt:lpstr>
      <vt:lpstr>Review of Male Anatomy</vt:lpstr>
      <vt:lpstr>How is Infertility Diagnosed in Males?</vt:lpstr>
      <vt:lpstr>PowerPoint Presentation</vt:lpstr>
      <vt:lpstr>Review of Female Anatomy</vt:lpstr>
      <vt:lpstr>How is Infertility Diagnosed in Females?</vt:lpstr>
      <vt:lpstr>How is Infertility Diagnosed in Females?</vt:lpstr>
      <vt:lpstr>Hysterosalpingogram</vt:lpstr>
      <vt:lpstr>Factors Affecting Reproductive Health</vt:lpstr>
      <vt:lpstr>Environmental Factors</vt:lpstr>
      <vt:lpstr>Environmental Factors </vt:lpstr>
      <vt:lpstr>Environmental Factors</vt:lpstr>
      <vt:lpstr>Nutritional Factors </vt:lpstr>
      <vt:lpstr>Hormonal/Genetic Factors</vt:lpstr>
      <vt:lpstr>PowerPoint Presentation</vt:lpstr>
      <vt:lpstr>General Health</vt:lpstr>
      <vt:lpstr>Physiological Response to Stress</vt:lpstr>
      <vt:lpstr>FYI: Males What Category?</vt:lpstr>
      <vt:lpstr>FYI Females: What category?</vt:lpstr>
      <vt:lpstr>PowerPoint Presentation</vt:lpstr>
      <vt:lpstr>Treatment</vt:lpstr>
      <vt:lpstr>Treatment</vt:lpstr>
    </vt:vector>
  </TitlesOfParts>
  <Company>Bluewater District School Board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Fertility</dc:title>
  <dc:creator>Meredith Christie-Short</dc:creator>
  <cp:lastModifiedBy>Meredith Christie-Short</cp:lastModifiedBy>
  <cp:revision>10</cp:revision>
  <dcterms:created xsi:type="dcterms:W3CDTF">2016-11-12T12:37:04Z</dcterms:created>
  <dcterms:modified xsi:type="dcterms:W3CDTF">2016-11-15T02:26:46Z</dcterms:modified>
</cp:coreProperties>
</file>