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0" r:id="rId4"/>
    <p:sldId id="263" r:id="rId5"/>
    <p:sldId id="264" r:id="rId6"/>
    <p:sldId id="265" r:id="rId7"/>
    <p:sldId id="266" r:id="rId8"/>
    <p:sldId id="267"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1" r:id="rId31"/>
    <p:sldId id="292" r:id="rId32"/>
    <p:sldId id="294"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303F177F-7745-4793-8638-CCA6758A910F}" type="datetimeFigureOut">
              <a:rPr lang="en-US" smtClean="0"/>
              <a:t>5/15/2018</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08E1673-A9AC-4738-89D0-7F8B58459C59}"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6165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3F177F-7745-4793-8638-CCA6758A910F}" type="datetimeFigureOut">
              <a:rPr lang="en-US" smtClean="0"/>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8E1673-A9AC-4738-89D0-7F8B58459C59}" type="slidenum">
              <a:rPr lang="en-US" smtClean="0"/>
              <a:t>‹#›</a:t>
            </a:fld>
            <a:endParaRPr lang="en-US"/>
          </a:p>
        </p:txBody>
      </p:sp>
    </p:spTree>
    <p:extLst>
      <p:ext uri="{BB962C8B-B14F-4D97-AF65-F5344CB8AC3E}">
        <p14:creationId xmlns:p14="http://schemas.microsoft.com/office/powerpoint/2010/main" val="2789830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3F177F-7745-4793-8638-CCA6758A910F}" type="datetimeFigureOut">
              <a:rPr lang="en-US" smtClean="0"/>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8E1673-A9AC-4738-89D0-7F8B58459C59}" type="slidenum">
              <a:rPr lang="en-US" smtClean="0"/>
              <a:t>‹#›</a:t>
            </a:fld>
            <a:endParaRPr lang="en-US"/>
          </a:p>
        </p:txBody>
      </p:sp>
    </p:spTree>
    <p:extLst>
      <p:ext uri="{BB962C8B-B14F-4D97-AF65-F5344CB8AC3E}">
        <p14:creationId xmlns:p14="http://schemas.microsoft.com/office/powerpoint/2010/main" val="1739877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3F177F-7745-4793-8638-CCA6758A910F}" type="datetimeFigureOut">
              <a:rPr lang="en-US" smtClean="0"/>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8E1673-A9AC-4738-89D0-7F8B58459C59}" type="slidenum">
              <a:rPr lang="en-US" smtClean="0"/>
              <a:t>‹#›</a:t>
            </a:fld>
            <a:endParaRPr lang="en-US"/>
          </a:p>
        </p:txBody>
      </p:sp>
    </p:spTree>
    <p:extLst>
      <p:ext uri="{BB962C8B-B14F-4D97-AF65-F5344CB8AC3E}">
        <p14:creationId xmlns:p14="http://schemas.microsoft.com/office/powerpoint/2010/main" val="1838614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3F177F-7745-4793-8638-CCA6758A910F}" type="datetimeFigureOut">
              <a:rPr lang="en-US" smtClean="0"/>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8E1673-A9AC-4738-89D0-7F8B58459C59}"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0890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03F177F-7745-4793-8638-CCA6758A910F}" type="datetimeFigureOut">
              <a:rPr lang="en-US" smtClean="0"/>
              <a:t>5/15/2018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8E1673-A9AC-4738-89D0-7F8B58459C59}" type="slidenum">
              <a:rPr lang="en-US" smtClean="0"/>
              <a:t>‹#›</a:t>
            </a:fld>
            <a:endParaRPr lang="en-US"/>
          </a:p>
        </p:txBody>
      </p:sp>
    </p:spTree>
    <p:extLst>
      <p:ext uri="{BB962C8B-B14F-4D97-AF65-F5344CB8AC3E}">
        <p14:creationId xmlns:p14="http://schemas.microsoft.com/office/powerpoint/2010/main" val="501340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03F177F-7745-4793-8638-CCA6758A910F}" type="datetimeFigureOut">
              <a:rPr lang="en-US" smtClean="0"/>
              <a:t>5/15/2018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8E1673-A9AC-4738-89D0-7F8B58459C59}" type="slidenum">
              <a:rPr lang="en-US" smtClean="0"/>
              <a:t>‹#›</a:t>
            </a:fld>
            <a:endParaRPr lang="en-US"/>
          </a:p>
        </p:txBody>
      </p:sp>
    </p:spTree>
    <p:extLst>
      <p:ext uri="{BB962C8B-B14F-4D97-AF65-F5344CB8AC3E}">
        <p14:creationId xmlns:p14="http://schemas.microsoft.com/office/powerpoint/2010/main" val="124140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03F177F-7745-4793-8638-CCA6758A910F}" type="datetimeFigureOut">
              <a:rPr lang="en-US" smtClean="0"/>
              <a:t>5/15/2018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8E1673-A9AC-4738-89D0-7F8B58459C59}" type="slidenum">
              <a:rPr lang="en-US" smtClean="0"/>
              <a:t>‹#›</a:t>
            </a:fld>
            <a:endParaRPr lang="en-US"/>
          </a:p>
        </p:txBody>
      </p:sp>
    </p:spTree>
    <p:extLst>
      <p:ext uri="{BB962C8B-B14F-4D97-AF65-F5344CB8AC3E}">
        <p14:creationId xmlns:p14="http://schemas.microsoft.com/office/powerpoint/2010/main" val="763336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3F177F-7745-4793-8638-CCA6758A910F}" type="datetimeFigureOut">
              <a:rPr lang="en-US" smtClean="0"/>
              <a:t>5/15/2018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8E1673-A9AC-4738-89D0-7F8B58459C59}" type="slidenum">
              <a:rPr lang="en-US" smtClean="0"/>
              <a:t>‹#›</a:t>
            </a:fld>
            <a:endParaRPr lang="en-US"/>
          </a:p>
        </p:txBody>
      </p:sp>
    </p:spTree>
    <p:extLst>
      <p:ext uri="{BB962C8B-B14F-4D97-AF65-F5344CB8AC3E}">
        <p14:creationId xmlns:p14="http://schemas.microsoft.com/office/powerpoint/2010/main" val="2957775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03F177F-7745-4793-8638-CCA6758A910F}" type="datetimeFigureOut">
              <a:rPr lang="en-US" smtClean="0"/>
              <a:t>5/15/2018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8E1673-A9AC-4738-89D0-7F8B58459C59}" type="slidenum">
              <a:rPr lang="en-US" smtClean="0"/>
              <a:t>‹#›</a:t>
            </a:fld>
            <a:endParaRPr lang="en-US"/>
          </a:p>
        </p:txBody>
      </p:sp>
    </p:spTree>
    <p:extLst>
      <p:ext uri="{BB962C8B-B14F-4D97-AF65-F5344CB8AC3E}">
        <p14:creationId xmlns:p14="http://schemas.microsoft.com/office/powerpoint/2010/main" val="3083469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03F177F-7745-4793-8638-CCA6758A910F}" type="datetimeFigureOut">
              <a:rPr lang="en-US" smtClean="0"/>
              <a:t>5/15/2018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8E1673-A9AC-4738-89D0-7F8B58459C59}" type="slidenum">
              <a:rPr lang="en-US" smtClean="0"/>
              <a:t>‹#›</a:t>
            </a:fld>
            <a:endParaRPr lang="en-US"/>
          </a:p>
        </p:txBody>
      </p:sp>
    </p:spTree>
    <p:extLst>
      <p:ext uri="{BB962C8B-B14F-4D97-AF65-F5344CB8AC3E}">
        <p14:creationId xmlns:p14="http://schemas.microsoft.com/office/powerpoint/2010/main" val="1915386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303F177F-7745-4793-8638-CCA6758A910F}" type="datetimeFigureOut">
              <a:rPr lang="en-US" smtClean="0"/>
              <a:t>5/15/2018</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608E1673-A9AC-4738-89D0-7F8B58459C59}" type="slidenum">
              <a:rPr lang="en-US" smtClean="0"/>
              <a:t>‹#›</a:t>
            </a:fld>
            <a:endParaRPr lang="en-US"/>
          </a:p>
        </p:txBody>
      </p:sp>
    </p:spTree>
    <p:extLst>
      <p:ext uri="{BB962C8B-B14F-4D97-AF65-F5344CB8AC3E}">
        <p14:creationId xmlns:p14="http://schemas.microsoft.com/office/powerpoint/2010/main" val="42214680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pPr eaLnBrk="1" hangingPunct="1"/>
            <a:r>
              <a:rPr lang="en-CA" altLang="en-US" smtClean="0"/>
              <a:t>Conflict Resolution</a:t>
            </a:r>
          </a:p>
        </p:txBody>
      </p:sp>
      <p:sp>
        <p:nvSpPr>
          <p:cNvPr id="3075" name="Subtitle 2"/>
          <p:cNvSpPr>
            <a:spLocks noGrp="1"/>
          </p:cNvSpPr>
          <p:nvPr>
            <p:ph type="subTitle" idx="1"/>
          </p:nvPr>
        </p:nvSpPr>
        <p:spPr/>
        <p:txBody>
          <a:bodyPr/>
          <a:lstStyle/>
          <a:p>
            <a:pPr eaLnBrk="1" hangingPunct="1"/>
            <a:endParaRPr lang="en-CA" altLang="en-US" smtClean="0"/>
          </a:p>
        </p:txBody>
      </p:sp>
    </p:spTree>
    <p:extLst>
      <p:ext uri="{BB962C8B-B14F-4D97-AF65-F5344CB8AC3E}">
        <p14:creationId xmlns:p14="http://schemas.microsoft.com/office/powerpoint/2010/main" val="22403624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CA" altLang="en-US" smtClean="0"/>
              <a:t>Stages of Healthy Conflict Resolution </a:t>
            </a:r>
          </a:p>
        </p:txBody>
      </p:sp>
      <p:sp>
        <p:nvSpPr>
          <p:cNvPr id="16387" name="Content Placeholder 2"/>
          <p:cNvSpPr>
            <a:spLocks noGrp="1"/>
          </p:cNvSpPr>
          <p:nvPr>
            <p:ph idx="1"/>
          </p:nvPr>
        </p:nvSpPr>
        <p:spPr/>
        <p:txBody>
          <a:bodyPr/>
          <a:lstStyle/>
          <a:p>
            <a:pPr eaLnBrk="1" hangingPunct="1">
              <a:buFontTx/>
              <a:buNone/>
            </a:pPr>
            <a:r>
              <a:rPr lang="en-CA" altLang="en-US" i="1" smtClean="0"/>
              <a:t>2. Generate Several Possible Solutions </a:t>
            </a:r>
            <a:endParaRPr lang="en-CA" altLang="en-US" smtClean="0"/>
          </a:p>
          <a:p>
            <a:pPr eaLnBrk="1" hangingPunct="1"/>
            <a:r>
              <a:rPr lang="en-CA" altLang="en-US" b="1" smtClean="0">
                <a:solidFill>
                  <a:srgbClr val="002060"/>
                </a:solidFill>
              </a:rPr>
              <a:t>Discuss what you both agree on. </a:t>
            </a:r>
          </a:p>
          <a:p>
            <a:pPr eaLnBrk="1" hangingPunct="1"/>
            <a:r>
              <a:rPr lang="en-CA" altLang="en-US" b="1" smtClean="0">
                <a:solidFill>
                  <a:srgbClr val="002060"/>
                </a:solidFill>
              </a:rPr>
              <a:t>Brain storm  possible alternatives </a:t>
            </a:r>
          </a:p>
          <a:p>
            <a:pPr eaLnBrk="1" hangingPunct="1"/>
            <a:r>
              <a:rPr lang="en-CA" altLang="en-US" smtClean="0"/>
              <a:t>Avoid judging and evaluating the ideas until the brain storming is done. </a:t>
            </a:r>
          </a:p>
          <a:p>
            <a:pPr eaLnBrk="1" hangingPunct="1"/>
            <a:endParaRPr lang="en-CA" altLang="en-US" smtClean="0"/>
          </a:p>
        </p:txBody>
      </p:sp>
    </p:spTree>
    <p:extLst>
      <p:ext uri="{BB962C8B-B14F-4D97-AF65-F5344CB8AC3E}">
        <p14:creationId xmlns:p14="http://schemas.microsoft.com/office/powerpoint/2010/main" val="1983285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CA" altLang="en-US" smtClean="0"/>
              <a:t>Stages of Healthy Conflict Resolution </a:t>
            </a:r>
          </a:p>
        </p:txBody>
      </p:sp>
      <p:sp>
        <p:nvSpPr>
          <p:cNvPr id="17411" name="Content Placeholder 2"/>
          <p:cNvSpPr>
            <a:spLocks noGrp="1"/>
          </p:cNvSpPr>
          <p:nvPr>
            <p:ph idx="1"/>
          </p:nvPr>
        </p:nvSpPr>
        <p:spPr/>
        <p:txBody>
          <a:bodyPr/>
          <a:lstStyle/>
          <a:p>
            <a:pPr eaLnBrk="1" hangingPunct="1">
              <a:buFontTx/>
              <a:buNone/>
            </a:pPr>
            <a:r>
              <a:rPr lang="en-CA" altLang="en-US" i="1" smtClean="0"/>
              <a:t>3. Evaluate the alternative solutions </a:t>
            </a:r>
            <a:endParaRPr lang="en-CA" altLang="en-US" sz="3200"/>
          </a:p>
          <a:p>
            <a:pPr eaLnBrk="1" hangingPunct="1"/>
            <a:r>
              <a:rPr lang="en-CA" altLang="en-US" b="1" smtClean="0">
                <a:solidFill>
                  <a:srgbClr val="002060"/>
                </a:solidFill>
              </a:rPr>
              <a:t>Consider each suggested solution and eliminate those that are not acceptable to either person. </a:t>
            </a:r>
            <a:endParaRPr lang="en-CA" altLang="en-US" sz="3200" b="1">
              <a:solidFill>
                <a:srgbClr val="002060"/>
              </a:solidFill>
            </a:endParaRPr>
          </a:p>
          <a:p>
            <a:pPr eaLnBrk="1" hangingPunct="1"/>
            <a:r>
              <a:rPr lang="en-CA" altLang="en-US" smtClean="0"/>
              <a:t>Narrow the list down until only one or two seem like possible solutions for both sides. </a:t>
            </a:r>
            <a:endParaRPr lang="en-CA" altLang="en-US" sz="3200"/>
          </a:p>
          <a:p>
            <a:pPr lvl="1" eaLnBrk="1" hangingPunct="1"/>
            <a:r>
              <a:rPr lang="en-CA" altLang="en-US"/>
              <a:t>Be honest and remember to use “I” terms to describe how it makes you feel </a:t>
            </a:r>
            <a:endParaRPr lang="en-CA" altLang="en-US" sz="3200"/>
          </a:p>
          <a:p>
            <a:pPr eaLnBrk="1" hangingPunct="1"/>
            <a:endParaRPr lang="en-CA" altLang="en-US" smtClean="0"/>
          </a:p>
        </p:txBody>
      </p:sp>
    </p:spTree>
    <p:extLst>
      <p:ext uri="{BB962C8B-B14F-4D97-AF65-F5344CB8AC3E}">
        <p14:creationId xmlns:p14="http://schemas.microsoft.com/office/powerpoint/2010/main" val="35461796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CA" altLang="en-US" smtClean="0"/>
              <a:t>Stages of Healthy Conflict Resolution </a:t>
            </a:r>
          </a:p>
        </p:txBody>
      </p:sp>
      <p:sp>
        <p:nvSpPr>
          <p:cNvPr id="18435" name="Content Placeholder 2"/>
          <p:cNvSpPr>
            <a:spLocks noGrp="1"/>
          </p:cNvSpPr>
          <p:nvPr>
            <p:ph idx="1"/>
          </p:nvPr>
        </p:nvSpPr>
        <p:spPr/>
        <p:txBody>
          <a:bodyPr/>
          <a:lstStyle/>
          <a:p>
            <a:pPr eaLnBrk="1" hangingPunct="1">
              <a:buFontTx/>
              <a:buNone/>
            </a:pPr>
            <a:r>
              <a:rPr lang="en-CA" altLang="en-US" i="1" smtClean="0"/>
              <a:t>4. Decide on the best solution </a:t>
            </a:r>
            <a:endParaRPr lang="en-CA" altLang="en-US" smtClean="0"/>
          </a:p>
          <a:p>
            <a:pPr eaLnBrk="1" hangingPunct="1"/>
            <a:r>
              <a:rPr lang="en-CA" altLang="en-US" b="1" smtClean="0">
                <a:solidFill>
                  <a:srgbClr val="002060"/>
                </a:solidFill>
              </a:rPr>
              <a:t>Select the alternative that is mutually acceptable to both of you. </a:t>
            </a:r>
          </a:p>
          <a:p>
            <a:pPr eaLnBrk="1" hangingPunct="1"/>
            <a:r>
              <a:rPr lang="en-CA" altLang="en-US" smtClean="0"/>
              <a:t>Make sure there is mutual commitment to the decision. </a:t>
            </a:r>
          </a:p>
          <a:p>
            <a:pPr eaLnBrk="1" hangingPunct="1"/>
            <a:endParaRPr lang="en-CA" altLang="en-US" smtClean="0"/>
          </a:p>
        </p:txBody>
      </p:sp>
    </p:spTree>
    <p:extLst>
      <p:ext uri="{BB962C8B-B14F-4D97-AF65-F5344CB8AC3E}">
        <p14:creationId xmlns:p14="http://schemas.microsoft.com/office/powerpoint/2010/main" val="12574645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CA" altLang="en-US" smtClean="0"/>
              <a:t>Stages of Healthy Conflict Resolution </a:t>
            </a:r>
          </a:p>
        </p:txBody>
      </p:sp>
      <p:sp>
        <p:nvSpPr>
          <p:cNvPr id="19459" name="Content Placeholder 2"/>
          <p:cNvSpPr>
            <a:spLocks noGrp="1"/>
          </p:cNvSpPr>
          <p:nvPr>
            <p:ph idx="1"/>
          </p:nvPr>
        </p:nvSpPr>
        <p:spPr/>
        <p:txBody>
          <a:bodyPr/>
          <a:lstStyle/>
          <a:p>
            <a:pPr eaLnBrk="1" hangingPunct="1">
              <a:buFontTx/>
              <a:buNone/>
            </a:pPr>
            <a:r>
              <a:rPr lang="en-CA" altLang="en-US" i="1" smtClean="0"/>
              <a:t>5. Implement the Solution</a:t>
            </a:r>
            <a:endParaRPr lang="en-CA" altLang="en-US" smtClean="0"/>
          </a:p>
          <a:p>
            <a:pPr eaLnBrk="1" hangingPunct="1"/>
            <a:r>
              <a:rPr lang="en-CA" altLang="en-US" b="1" smtClean="0">
                <a:solidFill>
                  <a:srgbClr val="002060"/>
                </a:solidFill>
              </a:rPr>
              <a:t>Talk about how to implement the solution </a:t>
            </a:r>
          </a:p>
          <a:p>
            <a:pPr eaLnBrk="1" hangingPunct="1"/>
            <a:r>
              <a:rPr lang="en-CA" altLang="en-US" smtClean="0"/>
              <a:t>Who is responsible for doing what and by when?</a:t>
            </a:r>
          </a:p>
          <a:p>
            <a:pPr eaLnBrk="1" hangingPunct="1"/>
            <a:endParaRPr lang="en-CA" altLang="en-US" smtClean="0"/>
          </a:p>
        </p:txBody>
      </p:sp>
    </p:spTree>
    <p:extLst>
      <p:ext uri="{BB962C8B-B14F-4D97-AF65-F5344CB8AC3E}">
        <p14:creationId xmlns:p14="http://schemas.microsoft.com/office/powerpoint/2010/main" val="34684991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CA" altLang="en-US" smtClean="0"/>
              <a:t>Stages of Healthy Conflict Resolution </a:t>
            </a:r>
          </a:p>
        </p:txBody>
      </p:sp>
      <p:sp>
        <p:nvSpPr>
          <p:cNvPr id="20483" name="Content Placeholder 2"/>
          <p:cNvSpPr>
            <a:spLocks noGrp="1"/>
          </p:cNvSpPr>
          <p:nvPr>
            <p:ph idx="1"/>
          </p:nvPr>
        </p:nvSpPr>
        <p:spPr/>
        <p:txBody>
          <a:bodyPr/>
          <a:lstStyle/>
          <a:p>
            <a:pPr eaLnBrk="1" hangingPunct="1">
              <a:buFontTx/>
              <a:buNone/>
            </a:pPr>
            <a:r>
              <a:rPr lang="en-CA" altLang="en-US" i="1" smtClean="0"/>
              <a:t>6. Follow-up evaluation </a:t>
            </a:r>
            <a:endParaRPr lang="en-CA" altLang="en-US" smtClean="0"/>
          </a:p>
          <a:p>
            <a:pPr eaLnBrk="1" hangingPunct="1"/>
            <a:r>
              <a:rPr lang="en-CA" altLang="en-US" smtClean="0"/>
              <a:t>Not all solutions turn out as good as initially expected. </a:t>
            </a:r>
          </a:p>
          <a:p>
            <a:pPr eaLnBrk="1" hangingPunct="1"/>
            <a:r>
              <a:rPr lang="en-CA" altLang="en-US" b="1" smtClean="0">
                <a:solidFill>
                  <a:srgbClr val="002060"/>
                </a:solidFill>
              </a:rPr>
              <a:t>Ask your partner how the solution is working and how they feel about it. </a:t>
            </a:r>
          </a:p>
          <a:p>
            <a:pPr eaLnBrk="1" hangingPunct="1"/>
            <a:r>
              <a:rPr lang="en-CA" altLang="en-US" smtClean="0"/>
              <a:t>Something may have been overlooked, misjudged, or the unexpected may have occurred. </a:t>
            </a:r>
          </a:p>
          <a:p>
            <a:pPr eaLnBrk="1" hangingPunct="1"/>
            <a:r>
              <a:rPr lang="en-CA" altLang="en-US" smtClean="0"/>
              <a:t>Revisions are always possible but must be discussed and agreed upon. </a:t>
            </a:r>
          </a:p>
          <a:p>
            <a:pPr eaLnBrk="1" hangingPunct="1"/>
            <a:endParaRPr lang="en-CA" altLang="en-US" smtClean="0"/>
          </a:p>
        </p:txBody>
      </p:sp>
    </p:spTree>
    <p:extLst>
      <p:ext uri="{BB962C8B-B14F-4D97-AF65-F5344CB8AC3E}">
        <p14:creationId xmlns:p14="http://schemas.microsoft.com/office/powerpoint/2010/main" val="3042051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CA" altLang="en-US" smtClean="0"/>
              <a:t>Common Mistakes in Conflict Resolution </a:t>
            </a:r>
          </a:p>
        </p:txBody>
      </p:sp>
      <p:sp>
        <p:nvSpPr>
          <p:cNvPr id="21507" name="Content Placeholder 2"/>
          <p:cNvSpPr>
            <a:spLocks noGrp="1"/>
          </p:cNvSpPr>
          <p:nvPr>
            <p:ph idx="1"/>
          </p:nvPr>
        </p:nvSpPr>
        <p:spPr/>
        <p:txBody>
          <a:bodyPr/>
          <a:lstStyle/>
          <a:p>
            <a:pPr eaLnBrk="1" hangingPunct="1"/>
            <a:r>
              <a:rPr lang="en-CA" altLang="en-US" b="1" smtClean="0">
                <a:solidFill>
                  <a:srgbClr val="002060"/>
                </a:solidFill>
              </a:rPr>
              <a:t>Not discussing with your partner the method used to resolve the conflicts. </a:t>
            </a:r>
            <a:endParaRPr lang="en-CA" altLang="en-US" sz="3200" b="1">
              <a:solidFill>
                <a:srgbClr val="002060"/>
              </a:solidFill>
            </a:endParaRPr>
          </a:p>
          <a:p>
            <a:pPr lvl="1" eaLnBrk="1" hangingPunct="1"/>
            <a:r>
              <a:rPr lang="en-CA" altLang="en-US"/>
              <a:t>If you are using this method and they are not it will not work. </a:t>
            </a:r>
            <a:endParaRPr lang="en-CA" altLang="en-US" sz="3200"/>
          </a:p>
          <a:p>
            <a:pPr eaLnBrk="1" hangingPunct="1"/>
            <a:r>
              <a:rPr lang="en-CA" altLang="en-US" smtClean="0"/>
              <a:t>Discovering too late that more information was needed.</a:t>
            </a:r>
            <a:endParaRPr lang="en-CA" altLang="en-US" sz="3200"/>
          </a:p>
          <a:p>
            <a:pPr eaLnBrk="1" hangingPunct="1"/>
            <a:r>
              <a:rPr lang="en-CA" altLang="en-US" smtClean="0"/>
              <a:t>Being too invested in getting your way, or making extreme demands, and therefore not being able to be flexible enough to be fair. </a:t>
            </a:r>
            <a:endParaRPr lang="en-CA" altLang="en-US" sz="3200"/>
          </a:p>
          <a:p>
            <a:pPr eaLnBrk="1" hangingPunct="1"/>
            <a:endParaRPr lang="en-CA" altLang="en-US" smtClean="0"/>
          </a:p>
        </p:txBody>
      </p:sp>
    </p:spTree>
    <p:extLst>
      <p:ext uri="{BB962C8B-B14F-4D97-AF65-F5344CB8AC3E}">
        <p14:creationId xmlns:p14="http://schemas.microsoft.com/office/powerpoint/2010/main" val="30211738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CA" altLang="en-US" smtClean="0"/>
              <a:t>Common Mistakes in Conflict Resolution </a:t>
            </a:r>
          </a:p>
        </p:txBody>
      </p:sp>
      <p:sp>
        <p:nvSpPr>
          <p:cNvPr id="22531" name="Content Placeholder 2"/>
          <p:cNvSpPr>
            <a:spLocks noGrp="1"/>
          </p:cNvSpPr>
          <p:nvPr>
            <p:ph idx="1"/>
          </p:nvPr>
        </p:nvSpPr>
        <p:spPr/>
        <p:txBody>
          <a:bodyPr/>
          <a:lstStyle/>
          <a:p>
            <a:pPr eaLnBrk="1" hangingPunct="1"/>
            <a:r>
              <a:rPr lang="en-CA" altLang="en-US" smtClean="0"/>
              <a:t>Forgetting that there are usually several ways of doing things and that your own reality is not the only reality. Try to see the other person’s point of view and not just your own. </a:t>
            </a:r>
          </a:p>
          <a:p>
            <a:pPr eaLnBrk="1" hangingPunct="1"/>
            <a:r>
              <a:rPr lang="en-CA" altLang="en-US" smtClean="0"/>
              <a:t>Focusing too much on what you could lose and not enough on what both of you could gain. </a:t>
            </a:r>
          </a:p>
          <a:p>
            <a:pPr eaLnBrk="1" hangingPunct="1"/>
            <a:r>
              <a:rPr lang="en-CA" altLang="en-US" smtClean="0"/>
              <a:t>Believing the other person must lose for you to win </a:t>
            </a:r>
          </a:p>
          <a:p>
            <a:pPr eaLnBrk="1" hangingPunct="1"/>
            <a:r>
              <a:rPr lang="en-CA" altLang="en-US" b="1" smtClean="0">
                <a:solidFill>
                  <a:srgbClr val="002060"/>
                </a:solidFill>
              </a:rPr>
              <a:t>Bringing in additional issues before resolving the one you started. </a:t>
            </a:r>
          </a:p>
          <a:p>
            <a:pPr eaLnBrk="1" hangingPunct="1"/>
            <a:endParaRPr lang="en-CA" altLang="en-US" smtClean="0"/>
          </a:p>
        </p:txBody>
      </p:sp>
    </p:spTree>
    <p:extLst>
      <p:ext uri="{BB962C8B-B14F-4D97-AF65-F5344CB8AC3E}">
        <p14:creationId xmlns:p14="http://schemas.microsoft.com/office/powerpoint/2010/main" val="28448338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CA" altLang="en-US" smtClean="0"/>
              <a:t>Questions / Scenarios</a:t>
            </a:r>
          </a:p>
        </p:txBody>
      </p:sp>
      <p:sp>
        <p:nvSpPr>
          <p:cNvPr id="3" name="Content Placeholder 2"/>
          <p:cNvSpPr>
            <a:spLocks noGrp="1"/>
          </p:cNvSpPr>
          <p:nvPr>
            <p:ph idx="1"/>
          </p:nvPr>
        </p:nvSpPr>
        <p:spPr/>
        <p:txBody>
          <a:bodyPr/>
          <a:lstStyle/>
          <a:p>
            <a:pPr eaLnBrk="1" hangingPunct="1">
              <a:defRPr/>
            </a:pPr>
            <a:r>
              <a:rPr lang="en-CA" dirty="0" smtClean="0"/>
              <a:t>For each of the following scenarios: </a:t>
            </a:r>
            <a:r>
              <a:rPr lang="en-CA" b="1" dirty="0" smtClean="0"/>
              <a:t> I ( 3) C (3) </a:t>
            </a:r>
            <a:endParaRPr lang="en-CA" dirty="0" smtClean="0"/>
          </a:p>
          <a:p>
            <a:pPr marL="457200" indent="-457200">
              <a:buFont typeface="+mj-lt"/>
              <a:buAutoNum type="arabicPeriod"/>
              <a:defRPr/>
            </a:pPr>
            <a:r>
              <a:rPr lang="en-CA" dirty="0" smtClean="0"/>
              <a:t>Say which healthy method you are going to use. (Win-Win, No lose and Win-Lose Equally)</a:t>
            </a:r>
          </a:p>
          <a:p>
            <a:pPr marL="457200" indent="-457200">
              <a:buFont typeface="+mj-lt"/>
              <a:buAutoNum type="arabicPeriod"/>
              <a:defRPr/>
            </a:pPr>
            <a:r>
              <a:rPr lang="en-CA" dirty="0" smtClean="0"/>
              <a:t>Brainstorm a few ideas as to how the conflict could be resolved </a:t>
            </a:r>
          </a:p>
          <a:p>
            <a:pPr marL="457200" indent="-457200">
              <a:buFont typeface="+mj-lt"/>
              <a:buAutoNum type="arabicPeriod"/>
              <a:defRPr/>
            </a:pPr>
            <a:r>
              <a:rPr lang="en-CA" dirty="0" smtClean="0"/>
              <a:t>How could one of your ideas be implemented </a:t>
            </a:r>
          </a:p>
          <a:p>
            <a:pPr eaLnBrk="1" hangingPunct="1">
              <a:defRPr/>
            </a:pPr>
            <a:endParaRPr lang="en-CA" dirty="0"/>
          </a:p>
        </p:txBody>
      </p:sp>
    </p:spTree>
    <p:extLst>
      <p:ext uri="{BB962C8B-B14F-4D97-AF65-F5344CB8AC3E}">
        <p14:creationId xmlns:p14="http://schemas.microsoft.com/office/powerpoint/2010/main" val="41158801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CA" altLang="en-US" smtClean="0"/>
              <a:t>Scenario 1</a:t>
            </a:r>
          </a:p>
        </p:txBody>
      </p:sp>
      <p:sp>
        <p:nvSpPr>
          <p:cNvPr id="24579" name="Content Placeholder 2"/>
          <p:cNvSpPr>
            <a:spLocks noGrp="1"/>
          </p:cNvSpPr>
          <p:nvPr>
            <p:ph idx="1"/>
          </p:nvPr>
        </p:nvSpPr>
        <p:spPr/>
        <p:txBody>
          <a:bodyPr/>
          <a:lstStyle/>
          <a:p>
            <a:pPr eaLnBrk="1" hangingPunct="1"/>
            <a:r>
              <a:rPr lang="en-CA" altLang="en-US" smtClean="0"/>
              <a:t>Scenario: You and your significant other have been going out for 3 years. One of you wants to have a baby but the other does not as you are still in high school. </a:t>
            </a:r>
          </a:p>
          <a:p>
            <a:pPr eaLnBrk="1" hangingPunct="1"/>
            <a:endParaRPr lang="en-CA" altLang="en-US" smtClean="0"/>
          </a:p>
        </p:txBody>
      </p:sp>
    </p:spTree>
    <p:extLst>
      <p:ext uri="{BB962C8B-B14F-4D97-AF65-F5344CB8AC3E}">
        <p14:creationId xmlns:p14="http://schemas.microsoft.com/office/powerpoint/2010/main" val="32745318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CA" altLang="en-US" smtClean="0"/>
              <a:t>Scenario 2</a:t>
            </a:r>
          </a:p>
        </p:txBody>
      </p:sp>
      <p:sp>
        <p:nvSpPr>
          <p:cNvPr id="25603" name="Content Placeholder 2"/>
          <p:cNvSpPr>
            <a:spLocks noGrp="1"/>
          </p:cNvSpPr>
          <p:nvPr>
            <p:ph idx="1"/>
          </p:nvPr>
        </p:nvSpPr>
        <p:spPr/>
        <p:txBody>
          <a:bodyPr/>
          <a:lstStyle/>
          <a:p>
            <a:pPr eaLnBrk="1" hangingPunct="1"/>
            <a:r>
              <a:rPr lang="en-CA" altLang="en-US" smtClean="0"/>
              <a:t>Scenario: You are and your significant other having a fight over finances. They like to spend the money on things that are fun; you on the other hand only spend money on the bare essentials. </a:t>
            </a:r>
          </a:p>
          <a:p>
            <a:pPr eaLnBrk="1" hangingPunct="1"/>
            <a:endParaRPr lang="en-CA" altLang="en-US" smtClean="0"/>
          </a:p>
        </p:txBody>
      </p:sp>
    </p:spTree>
    <p:extLst>
      <p:ext uri="{BB962C8B-B14F-4D97-AF65-F5344CB8AC3E}">
        <p14:creationId xmlns:p14="http://schemas.microsoft.com/office/powerpoint/2010/main" val="16630211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CA" altLang="en-US" smtClean="0"/>
              <a:t>Violence in the Media</a:t>
            </a:r>
          </a:p>
        </p:txBody>
      </p:sp>
      <p:sp>
        <p:nvSpPr>
          <p:cNvPr id="4099" name="Content Placeholder 2"/>
          <p:cNvSpPr>
            <a:spLocks noGrp="1"/>
          </p:cNvSpPr>
          <p:nvPr>
            <p:ph idx="1"/>
          </p:nvPr>
        </p:nvSpPr>
        <p:spPr/>
        <p:txBody>
          <a:bodyPr>
            <a:normAutofit/>
          </a:bodyPr>
          <a:lstStyle/>
          <a:p>
            <a:pPr eaLnBrk="1" hangingPunct="1"/>
            <a:r>
              <a:rPr lang="en-CA" altLang="en-US" dirty="0" smtClean="0"/>
              <a:t>Violence in the media often appears exciting and glamorous. It has become so commonplace that most hardly react to it anymore. </a:t>
            </a:r>
          </a:p>
          <a:p>
            <a:pPr eaLnBrk="1" hangingPunct="1"/>
            <a:r>
              <a:rPr lang="en-CA" altLang="en-US" dirty="0" smtClean="0"/>
              <a:t>This often teaches that if a person has a problem they can deal with it through violence. </a:t>
            </a:r>
            <a:endParaRPr lang="en-CA" altLang="en-US" dirty="0" smtClean="0"/>
          </a:p>
          <a:p>
            <a:pPr eaLnBrk="1" hangingPunct="1"/>
            <a:endParaRPr lang="en-CA" altLang="en-US" dirty="0"/>
          </a:p>
          <a:p>
            <a:r>
              <a:rPr lang="en-CA" altLang="en-US" b="1" dirty="0" smtClean="0"/>
              <a:t>Homicide</a:t>
            </a:r>
            <a:r>
              <a:rPr lang="en-CA" altLang="en-US" dirty="0" smtClean="0"/>
              <a:t> – </a:t>
            </a:r>
            <a:r>
              <a:rPr lang="en-CA" altLang="en-US" b="1" dirty="0" smtClean="0">
                <a:solidFill>
                  <a:srgbClr val="002060"/>
                </a:solidFill>
              </a:rPr>
              <a:t>A violent crime that results in the death of another person </a:t>
            </a:r>
            <a:endParaRPr lang="en-CA" altLang="en-US" sz="3200" b="1" dirty="0" smtClean="0">
              <a:solidFill>
                <a:srgbClr val="002060"/>
              </a:solidFill>
            </a:endParaRPr>
          </a:p>
          <a:p>
            <a:r>
              <a:rPr lang="en-CA" altLang="en-US" dirty="0" smtClean="0"/>
              <a:t>It is the 4</a:t>
            </a:r>
            <a:r>
              <a:rPr lang="en-CA" altLang="en-US" baseline="30000" dirty="0" smtClean="0"/>
              <a:t>th</a:t>
            </a:r>
            <a:r>
              <a:rPr lang="en-CA" altLang="en-US" dirty="0" smtClean="0"/>
              <a:t> leading cause of death in Canada for the ages 15 – 24. </a:t>
            </a:r>
            <a:endParaRPr lang="en-CA" altLang="en-US" sz="3200" dirty="0" smtClean="0"/>
          </a:p>
          <a:p>
            <a:r>
              <a:rPr lang="en-CA" altLang="en-US" dirty="0" smtClean="0"/>
              <a:t>In the USA it is the 2</a:t>
            </a:r>
            <a:r>
              <a:rPr lang="en-CA" altLang="en-US" baseline="30000" dirty="0" smtClean="0"/>
              <a:t>nd</a:t>
            </a:r>
            <a:r>
              <a:rPr lang="en-CA" altLang="en-US" dirty="0" smtClean="0"/>
              <a:t> leading cause for the same age group. </a:t>
            </a:r>
            <a:endParaRPr lang="en-CA" altLang="en-US" sz="3200" dirty="0" smtClean="0"/>
          </a:p>
          <a:p>
            <a:pPr lvl="1"/>
            <a:r>
              <a:rPr lang="en-CA" altLang="en-US" dirty="0" smtClean="0"/>
              <a:t>Alcohol is related to more than half of all violent crime committed in the States. </a:t>
            </a:r>
            <a:endParaRPr lang="en-CA" altLang="en-US" sz="3200" dirty="0" smtClean="0"/>
          </a:p>
          <a:p>
            <a:pPr eaLnBrk="1" hangingPunct="1"/>
            <a:endParaRPr lang="en-CA" altLang="en-US" dirty="0" smtClean="0"/>
          </a:p>
          <a:p>
            <a:pPr eaLnBrk="1" hangingPunct="1"/>
            <a:endParaRPr lang="en-CA" altLang="en-US" dirty="0" smtClean="0"/>
          </a:p>
        </p:txBody>
      </p:sp>
    </p:spTree>
    <p:extLst>
      <p:ext uri="{BB962C8B-B14F-4D97-AF65-F5344CB8AC3E}">
        <p14:creationId xmlns:p14="http://schemas.microsoft.com/office/powerpoint/2010/main" val="28090779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CA" altLang="en-US" smtClean="0"/>
              <a:t>Scenario 3</a:t>
            </a:r>
          </a:p>
        </p:txBody>
      </p:sp>
      <p:sp>
        <p:nvSpPr>
          <p:cNvPr id="26627" name="Content Placeholder 2"/>
          <p:cNvSpPr>
            <a:spLocks noGrp="1"/>
          </p:cNvSpPr>
          <p:nvPr>
            <p:ph idx="1"/>
          </p:nvPr>
        </p:nvSpPr>
        <p:spPr/>
        <p:txBody>
          <a:bodyPr/>
          <a:lstStyle/>
          <a:p>
            <a:pPr eaLnBrk="1" hangingPunct="1"/>
            <a:r>
              <a:rPr lang="en-CA" altLang="en-US" smtClean="0"/>
              <a:t>Scenario: You and your significant other are living in Dundalk. You are currently both working part time jobs. They get a great, high paying job in Toronto. You do not want to leave all of your friends and family.</a:t>
            </a:r>
          </a:p>
        </p:txBody>
      </p:sp>
    </p:spTree>
    <p:extLst>
      <p:ext uri="{BB962C8B-B14F-4D97-AF65-F5344CB8AC3E}">
        <p14:creationId xmlns:p14="http://schemas.microsoft.com/office/powerpoint/2010/main" val="24576835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extLst/>
        </p:spPr>
        <p:txBody>
          <a:bodyPr>
            <a:normAutofit/>
          </a:bodyPr>
          <a:lstStyle/>
          <a:p>
            <a:pPr>
              <a:defRPr/>
            </a:pPr>
            <a:r>
              <a:rPr lang="en-CA"/>
              <a:t>How to make a responsible </a:t>
            </a:r>
            <a:r>
              <a:rPr lang="en-CA" smtClean="0"/>
              <a:t>decision</a:t>
            </a:r>
            <a:endParaRPr lang="en-CA"/>
          </a:p>
        </p:txBody>
      </p:sp>
      <p:sp>
        <p:nvSpPr>
          <p:cNvPr id="7171" name="Subtitle 2"/>
          <p:cNvSpPr>
            <a:spLocks noGrp="1"/>
          </p:cNvSpPr>
          <p:nvPr>
            <p:ph type="subTitle" idx="1"/>
          </p:nvPr>
        </p:nvSpPr>
        <p:spPr>
          <a:xfrm>
            <a:off x="1957389" y="1544638"/>
            <a:ext cx="6480175" cy="1752600"/>
          </a:xfrm>
        </p:spPr>
        <p:txBody>
          <a:bodyPr/>
          <a:lstStyle/>
          <a:p>
            <a:pPr eaLnBrk="1" hangingPunct="1"/>
            <a:endParaRPr lang="en-CA" altLang="en-US" smtClean="0"/>
          </a:p>
        </p:txBody>
      </p:sp>
    </p:spTree>
    <p:extLst>
      <p:ext uri="{BB962C8B-B14F-4D97-AF65-F5344CB8AC3E}">
        <p14:creationId xmlns:p14="http://schemas.microsoft.com/office/powerpoint/2010/main" val="22909774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CA" b="1" dirty="0" smtClean="0"/>
              <a:t>How to make a responsible decision</a:t>
            </a:r>
            <a:endParaRPr lang="en-CA" dirty="0"/>
          </a:p>
        </p:txBody>
      </p:sp>
      <p:sp>
        <p:nvSpPr>
          <p:cNvPr id="8195" name="Content Placeholder 2"/>
          <p:cNvSpPr>
            <a:spLocks noGrp="1"/>
          </p:cNvSpPr>
          <p:nvPr>
            <p:ph idx="1"/>
          </p:nvPr>
        </p:nvSpPr>
        <p:spPr/>
        <p:txBody>
          <a:bodyPr/>
          <a:lstStyle/>
          <a:p>
            <a:pPr eaLnBrk="1" hangingPunct="1"/>
            <a:r>
              <a:rPr lang="en-CA" altLang="en-US" smtClean="0"/>
              <a:t>Many people have difficulty making decisions and then worry about it after they have made the decision. </a:t>
            </a:r>
          </a:p>
          <a:p>
            <a:pPr eaLnBrk="1" hangingPunct="1"/>
            <a:endParaRPr lang="en-CA" altLang="en-US" smtClean="0"/>
          </a:p>
          <a:p>
            <a:pPr eaLnBrk="1" hangingPunct="1"/>
            <a:r>
              <a:rPr lang="en-CA" altLang="en-US" smtClean="0"/>
              <a:t>“Did I do the right thing?”</a:t>
            </a:r>
          </a:p>
          <a:p>
            <a:pPr eaLnBrk="1" hangingPunct="1"/>
            <a:endParaRPr lang="en-CA" altLang="en-US" smtClean="0"/>
          </a:p>
        </p:txBody>
      </p:sp>
    </p:spTree>
    <p:extLst>
      <p:ext uri="{BB962C8B-B14F-4D97-AF65-F5344CB8AC3E}">
        <p14:creationId xmlns:p14="http://schemas.microsoft.com/office/powerpoint/2010/main" val="24773682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CA" altLang="en-US" sz="4800" b="1"/>
              <a:t>Decision Making Model </a:t>
            </a:r>
            <a:endParaRPr lang="en-CA" altLang="en-US" smtClean="0"/>
          </a:p>
        </p:txBody>
      </p:sp>
      <p:sp>
        <p:nvSpPr>
          <p:cNvPr id="9219" name="Content Placeholder 2"/>
          <p:cNvSpPr>
            <a:spLocks noGrp="1"/>
          </p:cNvSpPr>
          <p:nvPr>
            <p:ph idx="1"/>
          </p:nvPr>
        </p:nvSpPr>
        <p:spPr>
          <a:xfrm>
            <a:off x="1981201" y="1600201"/>
            <a:ext cx="8291513" cy="4525963"/>
          </a:xfrm>
        </p:spPr>
        <p:txBody>
          <a:bodyPr/>
          <a:lstStyle/>
          <a:p>
            <a:pPr eaLnBrk="1" hangingPunct="1"/>
            <a:r>
              <a:rPr lang="en-CA" altLang="en-US" sz="3200" dirty="0"/>
              <a:t>A selection of steps that helps a person make a responsible decision. </a:t>
            </a:r>
          </a:p>
          <a:p>
            <a:pPr marL="45720" indent="0" eaLnBrk="1" hangingPunct="1">
              <a:buNone/>
            </a:pPr>
            <a:endParaRPr lang="en-CA" altLang="en-US" sz="3200" b="1" dirty="0"/>
          </a:p>
          <a:p>
            <a:pPr eaLnBrk="1" hangingPunct="1">
              <a:buFont typeface="Wingdings 2" panose="05020102010507070707" pitchFamily="18" charset="2"/>
              <a:buNone/>
            </a:pPr>
            <a:r>
              <a:rPr lang="en-CA" altLang="en-US" sz="3200" b="1" dirty="0"/>
              <a:t>1. State the problem </a:t>
            </a:r>
            <a:endParaRPr lang="en-CA" altLang="en-US" sz="3200" dirty="0"/>
          </a:p>
          <a:p>
            <a:pPr eaLnBrk="1" hangingPunct="1"/>
            <a:r>
              <a:rPr lang="en-CA" altLang="en-US" sz="3200" b="1" dirty="0">
                <a:solidFill>
                  <a:srgbClr val="002060"/>
                </a:solidFill>
              </a:rPr>
              <a:t>State the problem in a clear manner.  </a:t>
            </a:r>
          </a:p>
          <a:p>
            <a:pPr lvl="1" eaLnBrk="1" hangingPunct="1"/>
            <a:r>
              <a:rPr lang="en-CA" altLang="en-US" sz="2800" dirty="0"/>
              <a:t>Should I go to college even though it takes a lot of time, money and work? </a:t>
            </a:r>
          </a:p>
          <a:p>
            <a:pPr eaLnBrk="1" hangingPunct="1"/>
            <a:endParaRPr lang="en-CA" altLang="en-US" dirty="0" smtClean="0"/>
          </a:p>
        </p:txBody>
      </p:sp>
      <p:sp>
        <p:nvSpPr>
          <p:cNvPr id="4" name="Rectangle 3"/>
          <p:cNvSpPr/>
          <p:nvPr/>
        </p:nvSpPr>
        <p:spPr>
          <a:xfrm>
            <a:off x="7392144" y="1484785"/>
            <a:ext cx="2195736" cy="3770263"/>
          </a:xfrm>
          <a:prstGeom prst="rect">
            <a:avLst/>
          </a:prstGeom>
          <a:noFill/>
        </p:spPr>
        <p:txBody>
          <a:bodyPr>
            <a:spAutoFit/>
          </a:bodyPr>
          <a:lstStyle/>
          <a:p>
            <a:pPr algn="ctr">
              <a:defRPr/>
            </a:pPr>
            <a:r>
              <a:rPr lang="en-US" sz="23900" b="1" dirty="0">
                <a:ln w="900" cmpd="sng">
                  <a:solidFill>
                    <a:schemeClr val="accent1">
                      <a:satMod val="190000"/>
                      <a:alpha val="55000"/>
                    </a:schemeClr>
                  </a:solidFill>
                  <a:prstDash val="solid"/>
                </a:ln>
                <a:solidFill>
                  <a:schemeClr val="accent1">
                    <a:satMod val="200000"/>
                    <a:tint val="3000"/>
                  </a:schemeClr>
                </a:solidFill>
                <a:effectLst>
                  <a:outerShdw blurRad="60007" dist="200025" dir="15000000" sy="30000" kx="-1800000" algn="bl" rotWithShape="0">
                    <a:prstClr val="black">
                      <a:alpha val="32000"/>
                    </a:prstClr>
                  </a:outerShdw>
                </a:effectLst>
              </a:rPr>
              <a:t>?</a:t>
            </a:r>
          </a:p>
        </p:txBody>
      </p:sp>
    </p:spTree>
    <p:extLst>
      <p:ext uri="{BB962C8B-B14F-4D97-AF65-F5344CB8AC3E}">
        <p14:creationId xmlns:p14="http://schemas.microsoft.com/office/powerpoint/2010/main" val="6794100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CA" altLang="en-US" sz="4800" b="1"/>
              <a:t>2. List the Options</a:t>
            </a:r>
            <a:endParaRPr lang="en-CA" altLang="en-US" smtClean="0"/>
          </a:p>
        </p:txBody>
      </p:sp>
      <p:sp>
        <p:nvSpPr>
          <p:cNvPr id="3" name="Content Placeholder 2"/>
          <p:cNvSpPr>
            <a:spLocks noGrp="1"/>
          </p:cNvSpPr>
          <p:nvPr>
            <p:ph idx="1"/>
          </p:nvPr>
        </p:nvSpPr>
        <p:spPr>
          <a:xfrm>
            <a:off x="1774825" y="1600201"/>
            <a:ext cx="8066088" cy="4525963"/>
          </a:xfrm>
        </p:spPr>
        <p:txBody>
          <a:bodyPr>
            <a:normAutofit/>
          </a:bodyPr>
          <a:lstStyle/>
          <a:p>
            <a:pPr marL="420624" indent="-384048">
              <a:buFont typeface="Wingdings 2"/>
              <a:buChar char=""/>
              <a:defRPr/>
            </a:pPr>
            <a:r>
              <a:rPr lang="en-CA" sz="3200" b="1" dirty="0">
                <a:solidFill>
                  <a:srgbClr val="002060"/>
                </a:solidFill>
              </a:rPr>
              <a:t>Brain storm all of your possible options. </a:t>
            </a:r>
          </a:p>
          <a:p>
            <a:pPr marL="722376" lvl="1" indent="-274320">
              <a:spcAft>
                <a:spcPts val="0"/>
              </a:spcAft>
              <a:buFont typeface="Wingdings 2"/>
              <a:buChar char=""/>
              <a:defRPr/>
            </a:pPr>
            <a:r>
              <a:rPr lang="en-CA" sz="2800" dirty="0"/>
              <a:t>Decide to not go to school which may lead to working less desirable jobs that pay less</a:t>
            </a:r>
          </a:p>
          <a:p>
            <a:pPr marL="722376" lvl="1" indent="-274320">
              <a:spcAft>
                <a:spcPts val="0"/>
              </a:spcAft>
              <a:buFont typeface="Wingdings 2"/>
              <a:buChar char=""/>
              <a:defRPr/>
            </a:pPr>
            <a:r>
              <a:rPr lang="en-CA" sz="2800" dirty="0"/>
              <a:t>Take a college or university program and receive a diploma/degree in a specific job area. </a:t>
            </a:r>
          </a:p>
          <a:p>
            <a:pPr marL="722376" lvl="1" indent="-274320">
              <a:spcAft>
                <a:spcPts val="0"/>
              </a:spcAft>
              <a:buFont typeface="Wingdings 2"/>
              <a:buChar char=""/>
              <a:defRPr/>
            </a:pPr>
            <a:r>
              <a:rPr lang="en-CA" sz="2800" dirty="0"/>
              <a:t>Become an apprentice, make money while training and the finish off the schooling when the number of prerequisite hours have finished. Become a certified tradesperson. </a:t>
            </a:r>
          </a:p>
          <a:p>
            <a:pPr marL="420624" indent="-384048">
              <a:buFont typeface="Wingdings 2"/>
              <a:buChar char=""/>
              <a:defRPr/>
            </a:pPr>
            <a:endParaRPr lang="en-CA" dirty="0"/>
          </a:p>
        </p:txBody>
      </p:sp>
    </p:spTree>
    <p:extLst>
      <p:ext uri="{BB962C8B-B14F-4D97-AF65-F5344CB8AC3E}">
        <p14:creationId xmlns:p14="http://schemas.microsoft.com/office/powerpoint/2010/main" val="17232480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CA" b="1" dirty="0" smtClean="0"/>
              <a:t>3. Imagine the benefits and consequences</a:t>
            </a:r>
            <a:r>
              <a:rPr lang="en-CA" dirty="0" smtClean="0"/>
              <a:t> </a:t>
            </a:r>
            <a:endParaRPr lang="en-CA" dirty="0"/>
          </a:p>
        </p:txBody>
      </p:sp>
      <p:sp>
        <p:nvSpPr>
          <p:cNvPr id="11267" name="Content Placeholder 2"/>
          <p:cNvSpPr>
            <a:spLocks noGrp="1"/>
          </p:cNvSpPr>
          <p:nvPr>
            <p:ph idx="1"/>
          </p:nvPr>
        </p:nvSpPr>
        <p:spPr/>
        <p:txBody>
          <a:bodyPr/>
          <a:lstStyle/>
          <a:p>
            <a:pPr eaLnBrk="1" hangingPunct="1"/>
            <a:r>
              <a:rPr lang="en-CA" altLang="en-US" smtClean="0"/>
              <a:t>If need be, put them into a table. </a:t>
            </a:r>
          </a:p>
          <a:p>
            <a:pPr eaLnBrk="1" hangingPunct="1"/>
            <a:endParaRPr lang="en-CA" altLang="en-US" smtClean="0"/>
          </a:p>
          <a:p>
            <a:pPr eaLnBrk="1" hangingPunct="1"/>
            <a:r>
              <a:rPr lang="en-CA" altLang="en-US" smtClean="0"/>
              <a:t>This can be difficult as it can be hard to imagine the negative consequences</a:t>
            </a:r>
          </a:p>
          <a:p>
            <a:pPr eaLnBrk="1" hangingPunct="1"/>
            <a:r>
              <a:rPr lang="en-CA" altLang="en-US" b="1" smtClean="0">
                <a:solidFill>
                  <a:srgbClr val="002060"/>
                </a:solidFill>
              </a:rPr>
              <a:t>Make categories for the short term and long term benefits and consequences </a:t>
            </a:r>
          </a:p>
          <a:p>
            <a:pPr eaLnBrk="1" hangingPunct="1"/>
            <a:endParaRPr lang="en-CA" altLang="en-US" smtClean="0"/>
          </a:p>
        </p:txBody>
      </p:sp>
    </p:spTree>
    <p:extLst>
      <p:ext uri="{BB962C8B-B14F-4D97-AF65-F5344CB8AC3E}">
        <p14:creationId xmlns:p14="http://schemas.microsoft.com/office/powerpoint/2010/main" val="41169757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CA" altLang="en-US" smtClean="0"/>
              <a:t>4. </a:t>
            </a:r>
            <a:r>
              <a:rPr lang="en-CA" altLang="en-US" b="1" smtClean="0"/>
              <a:t>Consider your Values </a:t>
            </a:r>
            <a:endParaRPr lang="en-CA" altLang="en-US" smtClean="0"/>
          </a:p>
        </p:txBody>
      </p:sp>
      <p:sp>
        <p:nvSpPr>
          <p:cNvPr id="12291" name="Content Placeholder 2"/>
          <p:cNvSpPr>
            <a:spLocks noGrp="1"/>
          </p:cNvSpPr>
          <p:nvPr>
            <p:ph idx="1"/>
          </p:nvPr>
        </p:nvSpPr>
        <p:spPr/>
        <p:txBody>
          <a:bodyPr/>
          <a:lstStyle/>
          <a:p>
            <a:pPr eaLnBrk="1" hangingPunct="1"/>
            <a:r>
              <a:rPr lang="en-CA" altLang="en-US" sz="3200"/>
              <a:t>Values – </a:t>
            </a:r>
            <a:r>
              <a:rPr lang="en-CA" altLang="en-US" sz="3200" b="1">
                <a:solidFill>
                  <a:srgbClr val="002060"/>
                </a:solidFill>
              </a:rPr>
              <a:t>a person’s strong beliefs and ideas. Your views of good and bad. </a:t>
            </a:r>
          </a:p>
          <a:p>
            <a:pPr eaLnBrk="1" hangingPunct="1"/>
            <a:r>
              <a:rPr lang="en-CA" altLang="en-US" sz="3200"/>
              <a:t>Universal values are:</a:t>
            </a:r>
          </a:p>
          <a:p>
            <a:pPr lvl="1" eaLnBrk="1" hangingPunct="1"/>
            <a:r>
              <a:rPr lang="en-CA" altLang="en-US" sz="2800"/>
              <a:t>Honesty, Trustworthiness, Responsibility, Self Control, Social Justice. </a:t>
            </a:r>
          </a:p>
          <a:p>
            <a:pPr eaLnBrk="1" hangingPunct="1"/>
            <a:endParaRPr lang="en-CA" altLang="en-US" smtClean="0"/>
          </a:p>
        </p:txBody>
      </p:sp>
    </p:spTree>
    <p:extLst>
      <p:ext uri="{BB962C8B-B14F-4D97-AF65-F5344CB8AC3E}">
        <p14:creationId xmlns:p14="http://schemas.microsoft.com/office/powerpoint/2010/main" val="21209639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18488" cy="1143000"/>
          </a:xfrm>
        </p:spPr>
        <p:txBody>
          <a:bodyPr>
            <a:normAutofit fontScale="90000"/>
          </a:bodyPr>
          <a:lstStyle/>
          <a:p>
            <a:pPr>
              <a:defRPr/>
            </a:pPr>
            <a:r>
              <a:rPr lang="en-CA" dirty="0" smtClean="0"/>
              <a:t>5. </a:t>
            </a:r>
            <a:r>
              <a:rPr lang="en-CA" sz="4800" b="1" dirty="0"/>
              <a:t>Weigh the Options and decide</a:t>
            </a:r>
            <a:endParaRPr lang="en-CA" dirty="0"/>
          </a:p>
        </p:txBody>
      </p:sp>
      <p:sp>
        <p:nvSpPr>
          <p:cNvPr id="13315" name="Content Placeholder 2"/>
          <p:cNvSpPr>
            <a:spLocks noGrp="1"/>
          </p:cNvSpPr>
          <p:nvPr>
            <p:ph idx="1"/>
          </p:nvPr>
        </p:nvSpPr>
        <p:spPr>
          <a:xfrm>
            <a:off x="1847850" y="1600201"/>
            <a:ext cx="8135938" cy="4525963"/>
          </a:xfrm>
        </p:spPr>
        <p:txBody>
          <a:bodyPr/>
          <a:lstStyle/>
          <a:p>
            <a:pPr eaLnBrk="1" hangingPunct="1"/>
            <a:r>
              <a:rPr lang="en-CA" altLang="en-US" sz="3200" b="1">
                <a:solidFill>
                  <a:srgbClr val="002060"/>
                </a:solidFill>
              </a:rPr>
              <a:t>Carefully examine the possible benefits and negative consequences of step three. </a:t>
            </a:r>
          </a:p>
          <a:p>
            <a:pPr lvl="1" eaLnBrk="1" hangingPunct="1"/>
            <a:r>
              <a:rPr lang="en-CA" altLang="en-US" sz="2800"/>
              <a:t>Which option has the most benefits and least consequences? </a:t>
            </a:r>
          </a:p>
          <a:p>
            <a:pPr lvl="1" eaLnBrk="1" hangingPunct="1"/>
            <a:r>
              <a:rPr lang="en-CA" altLang="en-US" sz="2800"/>
              <a:t>If you cannot decide, look at how the choice would affect your values. </a:t>
            </a:r>
          </a:p>
          <a:p>
            <a:pPr eaLnBrk="1" hangingPunct="1"/>
            <a:endParaRPr lang="en-CA" altLang="en-US" smtClean="0"/>
          </a:p>
        </p:txBody>
      </p:sp>
    </p:spTree>
    <p:extLst>
      <p:ext uri="{BB962C8B-B14F-4D97-AF65-F5344CB8AC3E}">
        <p14:creationId xmlns:p14="http://schemas.microsoft.com/office/powerpoint/2010/main" val="3686585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CA" altLang="en-US" smtClean="0"/>
              <a:t>6. </a:t>
            </a:r>
            <a:r>
              <a:rPr lang="en-CA" altLang="en-US" b="1" smtClean="0"/>
              <a:t>Act</a:t>
            </a:r>
            <a:endParaRPr lang="en-CA" altLang="en-US" smtClean="0"/>
          </a:p>
        </p:txBody>
      </p:sp>
      <p:sp>
        <p:nvSpPr>
          <p:cNvPr id="3" name="Content Placeholder 2"/>
          <p:cNvSpPr>
            <a:spLocks noGrp="1"/>
          </p:cNvSpPr>
          <p:nvPr>
            <p:ph idx="1"/>
          </p:nvPr>
        </p:nvSpPr>
        <p:spPr/>
        <p:txBody>
          <a:bodyPr>
            <a:normAutofit/>
          </a:bodyPr>
          <a:lstStyle/>
          <a:p>
            <a:pPr marL="420624" indent="-384048">
              <a:buNone/>
              <a:defRPr/>
            </a:pPr>
            <a:r>
              <a:rPr lang="en-CA" b="1" dirty="0" smtClean="0">
                <a:solidFill>
                  <a:srgbClr val="002060"/>
                </a:solidFill>
              </a:rPr>
              <a:t>Plan out exactly what you will need to do. </a:t>
            </a:r>
          </a:p>
          <a:p>
            <a:pPr marL="550926" indent="-514350">
              <a:buNone/>
              <a:defRPr/>
            </a:pPr>
            <a:r>
              <a:rPr lang="en-CA" dirty="0" smtClean="0"/>
              <a:t>1. Research jobs I would like to have</a:t>
            </a:r>
          </a:p>
          <a:p>
            <a:pPr marL="550926" indent="-514350">
              <a:buNone/>
              <a:defRPr/>
            </a:pPr>
            <a:r>
              <a:rPr lang="en-CA" dirty="0" smtClean="0"/>
              <a:t>2. Find what colleges and universities offer those programs  and what you will need to get into the course</a:t>
            </a:r>
          </a:p>
          <a:p>
            <a:pPr marL="550926" indent="-514350">
              <a:buNone/>
              <a:defRPr/>
            </a:pPr>
            <a:r>
              <a:rPr lang="en-CA" dirty="0" smtClean="0"/>
              <a:t>	Find out what you need to become an apprentice, find an apprenticeship. </a:t>
            </a:r>
          </a:p>
          <a:p>
            <a:pPr marL="550926" indent="-514350">
              <a:buNone/>
              <a:defRPr/>
            </a:pPr>
            <a:r>
              <a:rPr lang="en-CA" dirty="0" smtClean="0"/>
              <a:t>3. Plan out how you will achieve the requirements. </a:t>
            </a:r>
          </a:p>
          <a:p>
            <a:pPr marL="550926" indent="-514350">
              <a:buNone/>
              <a:defRPr/>
            </a:pPr>
            <a:r>
              <a:rPr lang="en-CA" dirty="0" smtClean="0"/>
              <a:t>4. Apply to the school or apprenticeship </a:t>
            </a:r>
          </a:p>
          <a:p>
            <a:pPr marL="420624" indent="-384048">
              <a:buFont typeface="Wingdings 2"/>
              <a:buChar char=""/>
              <a:defRPr/>
            </a:pPr>
            <a:endParaRPr lang="en-CA" dirty="0"/>
          </a:p>
        </p:txBody>
      </p:sp>
    </p:spTree>
    <p:extLst>
      <p:ext uri="{BB962C8B-B14F-4D97-AF65-F5344CB8AC3E}">
        <p14:creationId xmlns:p14="http://schemas.microsoft.com/office/powerpoint/2010/main" val="1322245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CA" altLang="en-US" b="1" smtClean="0"/>
              <a:t>7. Evaluate the Results</a:t>
            </a:r>
            <a:endParaRPr lang="en-CA" altLang="en-US" smtClean="0"/>
          </a:p>
        </p:txBody>
      </p:sp>
      <p:sp>
        <p:nvSpPr>
          <p:cNvPr id="15363" name="Content Placeholder 2"/>
          <p:cNvSpPr>
            <a:spLocks noGrp="1"/>
          </p:cNvSpPr>
          <p:nvPr>
            <p:ph idx="1"/>
          </p:nvPr>
        </p:nvSpPr>
        <p:spPr/>
        <p:txBody>
          <a:bodyPr/>
          <a:lstStyle/>
          <a:p>
            <a:pPr eaLnBrk="1" hangingPunct="1"/>
            <a:r>
              <a:rPr lang="en-CA" altLang="en-US" b="1" smtClean="0">
                <a:solidFill>
                  <a:srgbClr val="002060"/>
                </a:solidFill>
              </a:rPr>
              <a:t>How well is the decision working?</a:t>
            </a:r>
          </a:p>
          <a:p>
            <a:pPr eaLnBrk="1" hangingPunct="1"/>
            <a:r>
              <a:rPr lang="en-CA" altLang="en-US" smtClean="0"/>
              <a:t>How could you improve future decisions? </a:t>
            </a:r>
          </a:p>
          <a:p>
            <a:pPr eaLnBrk="1" hangingPunct="1"/>
            <a:r>
              <a:rPr lang="en-CA" altLang="en-US" smtClean="0"/>
              <a:t>It is important to remember that even if things don’t work out, it doesn’t mean it was a bad decision. </a:t>
            </a:r>
          </a:p>
          <a:p>
            <a:pPr eaLnBrk="1" hangingPunct="1"/>
            <a:endParaRPr lang="en-CA" altLang="en-US" smtClean="0"/>
          </a:p>
        </p:txBody>
      </p:sp>
    </p:spTree>
    <p:extLst>
      <p:ext uri="{BB962C8B-B14F-4D97-AF65-F5344CB8AC3E}">
        <p14:creationId xmlns:p14="http://schemas.microsoft.com/office/powerpoint/2010/main" val="4163289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endParaRPr lang="en-CA" altLang="en-US" smtClean="0"/>
          </a:p>
        </p:txBody>
      </p:sp>
      <p:sp>
        <p:nvSpPr>
          <p:cNvPr id="6147" name="Content Placeholder 2"/>
          <p:cNvSpPr>
            <a:spLocks noGrp="1"/>
          </p:cNvSpPr>
          <p:nvPr>
            <p:ph idx="1"/>
          </p:nvPr>
        </p:nvSpPr>
        <p:spPr/>
        <p:txBody>
          <a:bodyPr/>
          <a:lstStyle/>
          <a:p>
            <a:pPr eaLnBrk="1" hangingPunct="1"/>
            <a:endParaRPr lang="en-CA" altLang="en-US" smtClean="0"/>
          </a:p>
        </p:txBody>
      </p:sp>
      <p:pic>
        <p:nvPicPr>
          <p:cNvPr id="6148" name="Picture 1" descr="Death Rates in Canad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0264" y="0"/>
            <a:ext cx="7667625" cy="676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908805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9144000" cy="1143000"/>
          </a:xfrm>
        </p:spPr>
        <p:txBody>
          <a:bodyPr>
            <a:normAutofit fontScale="90000"/>
          </a:bodyPr>
          <a:lstStyle/>
          <a:p>
            <a:pPr>
              <a:defRPr/>
            </a:pPr>
            <a:r>
              <a:rPr lang="en-CA" dirty="0" smtClean="0"/>
              <a:t>Question- What would you do? </a:t>
            </a:r>
            <a:r>
              <a:rPr lang="en-CA" b="1" dirty="0" smtClean="0"/>
              <a:t> I (7) C (7)</a:t>
            </a:r>
            <a:endParaRPr lang="en-CA" dirty="0"/>
          </a:p>
        </p:txBody>
      </p:sp>
      <p:sp>
        <p:nvSpPr>
          <p:cNvPr id="17411" name="Content Placeholder 2"/>
          <p:cNvSpPr>
            <a:spLocks noGrp="1"/>
          </p:cNvSpPr>
          <p:nvPr>
            <p:ph idx="1"/>
          </p:nvPr>
        </p:nvSpPr>
        <p:spPr/>
        <p:txBody>
          <a:bodyPr/>
          <a:lstStyle/>
          <a:p>
            <a:pPr eaLnBrk="1" hangingPunct="1"/>
            <a:r>
              <a:rPr lang="en-CA" altLang="en-US" smtClean="0"/>
              <a:t>Practice the skill you just learned by using the 7 step process for the following situation. </a:t>
            </a:r>
          </a:p>
          <a:p>
            <a:pPr eaLnBrk="1" hangingPunct="1"/>
            <a:endParaRPr lang="en-CA" altLang="en-US" smtClean="0"/>
          </a:p>
        </p:txBody>
      </p:sp>
    </p:spTree>
    <p:extLst>
      <p:ext uri="{BB962C8B-B14F-4D97-AF65-F5344CB8AC3E}">
        <p14:creationId xmlns:p14="http://schemas.microsoft.com/office/powerpoint/2010/main" val="10819007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CA" altLang="en-US" smtClean="0"/>
              <a:t>Scenario </a:t>
            </a:r>
          </a:p>
        </p:txBody>
      </p:sp>
      <p:sp>
        <p:nvSpPr>
          <p:cNvPr id="3" name="Content Placeholder 2"/>
          <p:cNvSpPr>
            <a:spLocks noGrp="1"/>
          </p:cNvSpPr>
          <p:nvPr>
            <p:ph idx="1"/>
          </p:nvPr>
        </p:nvSpPr>
        <p:spPr>
          <a:xfrm>
            <a:off x="1981200" y="1600200"/>
            <a:ext cx="7467600" cy="4852988"/>
          </a:xfrm>
        </p:spPr>
        <p:txBody>
          <a:bodyPr>
            <a:normAutofit lnSpcReduction="10000"/>
          </a:bodyPr>
          <a:lstStyle/>
          <a:p>
            <a:pPr marL="420624" indent="-384048">
              <a:buFont typeface="Wingdings 2"/>
              <a:buChar char=""/>
              <a:defRPr/>
            </a:pPr>
            <a:r>
              <a:rPr lang="en-CA" dirty="0" smtClean="0"/>
              <a:t>You know your friend Janice has been depressed lately, but every time you ask what’s wrong, she changes the subject. Then one day you notice a bruise on her face that she’s tried to cover up with makeup. </a:t>
            </a:r>
          </a:p>
          <a:p>
            <a:pPr marL="420624" indent="-384048">
              <a:buFont typeface="Wingdings 2"/>
              <a:buChar char=""/>
              <a:defRPr/>
            </a:pPr>
            <a:r>
              <a:rPr lang="en-CA" dirty="0" smtClean="0"/>
              <a:t>At first she tells you that she got hit in the face with a softball, but then she starts to cry and admits that her stepfather beat her up. “He knocks me around every time he has a bad day at work”. Janice says.”Mom</a:t>
            </a:r>
            <a:r>
              <a:rPr lang="en-CA" dirty="0" smtClean="0"/>
              <a:t> doesn’t know about it because she gets home from work after he does.” </a:t>
            </a:r>
            <a:endParaRPr lang="en-CA" dirty="0" smtClean="0"/>
          </a:p>
          <a:p>
            <a:pPr marL="420624" indent="-384048">
              <a:buFont typeface="Wingdings 2"/>
              <a:buChar char=""/>
              <a:defRPr/>
            </a:pPr>
            <a:r>
              <a:rPr lang="en-CA" altLang="en-US" dirty="0"/>
              <a:t>Why don’t you tell your mother about it?” you ask. But Janice shakes her head. “I don’t want to break up Mom’s marriage. She’s happier now than she’s been in a long time.” That night you keep thinking about Janice. You want to help your friend, but you don’t want to make her situation worse. </a:t>
            </a:r>
          </a:p>
          <a:p>
            <a:pPr marL="420624" indent="-384048">
              <a:buFont typeface="Wingdings 2"/>
              <a:buChar char=""/>
              <a:defRPr/>
            </a:pPr>
            <a:endParaRPr lang="en-CA" dirty="0"/>
          </a:p>
        </p:txBody>
      </p:sp>
    </p:spTree>
    <p:extLst>
      <p:ext uri="{BB962C8B-B14F-4D97-AF65-F5344CB8AC3E}">
        <p14:creationId xmlns:p14="http://schemas.microsoft.com/office/powerpoint/2010/main" val="42785299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CA" altLang="en-US" smtClean="0"/>
              <a:t>Scenario </a:t>
            </a:r>
          </a:p>
        </p:txBody>
      </p:sp>
      <p:sp>
        <p:nvSpPr>
          <p:cNvPr id="3" name="Content Placeholder 2"/>
          <p:cNvSpPr>
            <a:spLocks noGrp="1"/>
          </p:cNvSpPr>
          <p:nvPr>
            <p:ph idx="1"/>
          </p:nvPr>
        </p:nvSpPr>
        <p:spPr>
          <a:xfrm>
            <a:off x="1981200" y="1600200"/>
            <a:ext cx="7467600" cy="4997450"/>
          </a:xfrm>
        </p:spPr>
        <p:txBody>
          <a:bodyPr>
            <a:normAutofit/>
          </a:bodyPr>
          <a:lstStyle/>
          <a:p>
            <a:pPr marL="420624" indent="-384048">
              <a:buFont typeface="Wingdings 2"/>
              <a:buChar char=""/>
              <a:defRPr/>
            </a:pPr>
            <a:r>
              <a:rPr lang="en-CA" dirty="0" smtClean="0"/>
              <a:t>What would you do? </a:t>
            </a:r>
          </a:p>
          <a:p>
            <a:pPr marL="420624" indent="-384048">
              <a:buFont typeface="Wingdings 2"/>
              <a:buChar char=""/>
              <a:defRPr/>
            </a:pPr>
            <a:r>
              <a:rPr lang="en-CA" dirty="0" smtClean="0"/>
              <a:t>Remember to use the decision making steps. </a:t>
            </a:r>
          </a:p>
          <a:p>
            <a:pPr marL="962406" lvl="1" indent="-514350">
              <a:spcAft>
                <a:spcPts val="0"/>
              </a:spcAft>
              <a:buFont typeface="+mj-lt"/>
              <a:buAutoNum type="arabicPeriod"/>
              <a:defRPr/>
            </a:pPr>
            <a:r>
              <a:rPr lang="en-CA" sz="2800" dirty="0"/>
              <a:t>State the problem</a:t>
            </a:r>
          </a:p>
          <a:p>
            <a:pPr marL="962406" lvl="1" indent="-514350">
              <a:spcAft>
                <a:spcPts val="0"/>
              </a:spcAft>
              <a:buFont typeface="+mj-lt"/>
              <a:buAutoNum type="arabicPeriod"/>
              <a:defRPr/>
            </a:pPr>
            <a:r>
              <a:rPr lang="en-CA" sz="2800" dirty="0"/>
              <a:t>List the options</a:t>
            </a:r>
          </a:p>
          <a:p>
            <a:pPr marL="962406" lvl="1" indent="-514350">
              <a:spcAft>
                <a:spcPts val="0"/>
              </a:spcAft>
              <a:buFont typeface="+mj-lt"/>
              <a:buAutoNum type="arabicPeriod"/>
              <a:defRPr/>
            </a:pPr>
            <a:r>
              <a:rPr lang="en-CA" sz="2800" dirty="0"/>
              <a:t>Imagine the Benefits and Consequences</a:t>
            </a:r>
          </a:p>
          <a:p>
            <a:pPr marL="962406" lvl="1" indent="-514350">
              <a:spcAft>
                <a:spcPts val="0"/>
              </a:spcAft>
              <a:buFont typeface="+mj-lt"/>
              <a:buAutoNum type="arabicPeriod"/>
              <a:defRPr/>
            </a:pPr>
            <a:r>
              <a:rPr lang="en-CA" sz="2800" dirty="0"/>
              <a:t>Consider your values </a:t>
            </a:r>
          </a:p>
          <a:p>
            <a:pPr marL="962406" lvl="1" indent="-514350">
              <a:spcAft>
                <a:spcPts val="0"/>
              </a:spcAft>
              <a:buFont typeface="+mj-lt"/>
              <a:buAutoNum type="arabicPeriod"/>
              <a:defRPr/>
            </a:pPr>
            <a:r>
              <a:rPr lang="en-CA" sz="2800" dirty="0"/>
              <a:t>Weigh the options and decide</a:t>
            </a:r>
          </a:p>
          <a:p>
            <a:pPr marL="962406" lvl="1" indent="-514350">
              <a:spcAft>
                <a:spcPts val="0"/>
              </a:spcAft>
              <a:buFont typeface="+mj-lt"/>
              <a:buAutoNum type="arabicPeriod"/>
              <a:defRPr/>
            </a:pPr>
            <a:r>
              <a:rPr lang="en-CA" sz="2800" dirty="0"/>
              <a:t>Act</a:t>
            </a:r>
          </a:p>
          <a:p>
            <a:pPr marL="962406" lvl="1" indent="-514350">
              <a:spcAft>
                <a:spcPts val="0"/>
              </a:spcAft>
              <a:buFont typeface="+mj-lt"/>
              <a:buAutoNum type="arabicPeriod"/>
              <a:defRPr/>
            </a:pPr>
            <a:r>
              <a:rPr lang="en-CA" sz="2800" dirty="0"/>
              <a:t>Evaluate the Results</a:t>
            </a:r>
          </a:p>
          <a:p>
            <a:pPr marL="962406" lvl="1" indent="-514350">
              <a:spcAft>
                <a:spcPts val="0"/>
              </a:spcAft>
              <a:buFont typeface="+mj-lt"/>
              <a:buAutoNum type="arabicPeriod"/>
              <a:defRPr/>
            </a:pPr>
            <a:endParaRPr lang="en-CA" sz="2800" dirty="0"/>
          </a:p>
          <a:p>
            <a:pPr marL="420624" indent="-384048">
              <a:buFont typeface="Wingdings 2"/>
              <a:buChar char=""/>
              <a:defRPr/>
            </a:pPr>
            <a:endParaRPr lang="en-CA" dirty="0"/>
          </a:p>
        </p:txBody>
      </p:sp>
    </p:spTree>
    <p:extLst>
      <p:ext uri="{BB962C8B-B14F-4D97-AF65-F5344CB8AC3E}">
        <p14:creationId xmlns:p14="http://schemas.microsoft.com/office/powerpoint/2010/main" val="1006333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CA" altLang="en-US" smtClean="0"/>
              <a:t>Conflict in Relationships </a:t>
            </a:r>
          </a:p>
        </p:txBody>
      </p:sp>
      <p:sp>
        <p:nvSpPr>
          <p:cNvPr id="9219" name="Content Placeholder 2"/>
          <p:cNvSpPr>
            <a:spLocks noGrp="1"/>
          </p:cNvSpPr>
          <p:nvPr>
            <p:ph idx="1"/>
          </p:nvPr>
        </p:nvSpPr>
        <p:spPr>
          <a:xfrm>
            <a:off x="3276600" y="1125538"/>
            <a:ext cx="7010400" cy="5732462"/>
          </a:xfrm>
        </p:spPr>
        <p:txBody>
          <a:bodyPr/>
          <a:lstStyle/>
          <a:p>
            <a:pPr eaLnBrk="1" hangingPunct="1"/>
            <a:endParaRPr lang="en-US" altLang="en-US" b="1" dirty="0" smtClean="0"/>
          </a:p>
          <a:p>
            <a:pPr eaLnBrk="1" hangingPunct="1"/>
            <a:endParaRPr lang="en-US" altLang="en-US" b="1" dirty="0"/>
          </a:p>
          <a:p>
            <a:pPr eaLnBrk="1" hangingPunct="1"/>
            <a:r>
              <a:rPr lang="en-US" altLang="en-US" b="1" dirty="0" smtClean="0"/>
              <a:t>Conflict </a:t>
            </a:r>
            <a:r>
              <a:rPr lang="en-US" altLang="en-US" b="1" dirty="0"/>
              <a:t>– </a:t>
            </a:r>
            <a:r>
              <a:rPr lang="en-US" altLang="en-US" b="1" dirty="0">
                <a:solidFill>
                  <a:srgbClr val="002060"/>
                </a:solidFill>
              </a:rPr>
              <a:t>a struggle or contest between people with opposing needs, idea, beliefs, values, or goals</a:t>
            </a:r>
            <a:endParaRPr lang="en-CA" altLang="en-US" b="1" dirty="0">
              <a:solidFill>
                <a:srgbClr val="002060"/>
              </a:solidFill>
            </a:endParaRPr>
          </a:p>
          <a:p>
            <a:pPr eaLnBrk="1" hangingPunct="1"/>
            <a:r>
              <a:rPr lang="en-CA" altLang="en-US" dirty="0"/>
              <a:t>Conflict is a part of life. Every relationship will face it, not having any conflict may be unhealthier. </a:t>
            </a:r>
          </a:p>
          <a:p>
            <a:pPr eaLnBrk="1" hangingPunct="1"/>
            <a:r>
              <a:rPr lang="en-CA" altLang="en-US" dirty="0"/>
              <a:t>Conflict can either weaken or strengthen a relationship. In some cases it may provide a stronger understanding of the other person and this can lead to more respect. In other cases it may cause resentment and hostility. </a:t>
            </a:r>
          </a:p>
          <a:p>
            <a:pPr eaLnBrk="1" hangingPunct="1"/>
            <a:endParaRPr lang="en-CA" altLang="en-US" dirty="0" smtClean="0"/>
          </a:p>
        </p:txBody>
      </p:sp>
    </p:spTree>
    <p:extLst>
      <p:ext uri="{BB962C8B-B14F-4D97-AF65-F5344CB8AC3E}">
        <p14:creationId xmlns:p14="http://schemas.microsoft.com/office/powerpoint/2010/main" val="25684535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CA" altLang="en-US" smtClean="0"/>
              <a:t>Relationship Conflict Resolution </a:t>
            </a:r>
          </a:p>
        </p:txBody>
      </p:sp>
      <p:sp>
        <p:nvSpPr>
          <p:cNvPr id="10243" name="Content Placeholder 2"/>
          <p:cNvSpPr>
            <a:spLocks noGrp="1"/>
          </p:cNvSpPr>
          <p:nvPr>
            <p:ph idx="1"/>
          </p:nvPr>
        </p:nvSpPr>
        <p:spPr/>
        <p:txBody>
          <a:bodyPr/>
          <a:lstStyle/>
          <a:p>
            <a:pPr eaLnBrk="1" hangingPunct="1"/>
            <a:r>
              <a:rPr lang="en-CA" altLang="en-US" smtClean="0"/>
              <a:t>Three Types of Healthy Solutions </a:t>
            </a:r>
            <a:endParaRPr lang="en-CA" altLang="en-US" sz="3200"/>
          </a:p>
          <a:p>
            <a:pPr eaLnBrk="1" hangingPunct="1">
              <a:buFontTx/>
              <a:buNone/>
            </a:pPr>
            <a:r>
              <a:rPr lang="en-CA" altLang="en-US" smtClean="0"/>
              <a:t>1.</a:t>
            </a:r>
            <a:r>
              <a:rPr lang="en-CA" altLang="en-US" b="1" smtClean="0">
                <a:solidFill>
                  <a:srgbClr val="002060"/>
                </a:solidFill>
              </a:rPr>
              <a:t> Win-Win      - BEST METHOD</a:t>
            </a:r>
            <a:endParaRPr lang="en-CA" altLang="en-US" sz="3200" b="1">
              <a:solidFill>
                <a:srgbClr val="002060"/>
              </a:solidFill>
            </a:endParaRPr>
          </a:p>
          <a:p>
            <a:pPr lvl="1" eaLnBrk="1" hangingPunct="1"/>
            <a:r>
              <a:rPr lang="en-CA" altLang="en-US"/>
              <a:t>Most conflicts have more than two alternatives. If you do not like the choice the other person wants, and they do not want the choice you have made. A alternative may be found were both sides can agree</a:t>
            </a:r>
          </a:p>
          <a:p>
            <a:pPr eaLnBrk="1" hangingPunct="1"/>
            <a:endParaRPr lang="en-CA" altLang="en-US" smtClean="0"/>
          </a:p>
        </p:txBody>
      </p:sp>
    </p:spTree>
    <p:extLst>
      <p:ext uri="{BB962C8B-B14F-4D97-AF65-F5344CB8AC3E}">
        <p14:creationId xmlns:p14="http://schemas.microsoft.com/office/powerpoint/2010/main" val="14843728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CA" altLang="en-US" smtClean="0"/>
              <a:t>Relationship Conflict Resolution </a:t>
            </a:r>
          </a:p>
        </p:txBody>
      </p:sp>
      <p:sp>
        <p:nvSpPr>
          <p:cNvPr id="11267" name="Content Placeholder 2"/>
          <p:cNvSpPr>
            <a:spLocks noGrp="1"/>
          </p:cNvSpPr>
          <p:nvPr>
            <p:ph idx="1"/>
          </p:nvPr>
        </p:nvSpPr>
        <p:spPr/>
        <p:txBody>
          <a:bodyPr/>
          <a:lstStyle/>
          <a:p>
            <a:pPr eaLnBrk="1" hangingPunct="1"/>
            <a:r>
              <a:rPr lang="en-CA" altLang="en-US" b="1" smtClean="0">
                <a:solidFill>
                  <a:srgbClr val="002060"/>
                </a:solidFill>
              </a:rPr>
              <a:t>2. No lose. </a:t>
            </a:r>
            <a:endParaRPr lang="en-CA" altLang="en-US" sz="3200" b="1">
              <a:solidFill>
                <a:srgbClr val="002060"/>
              </a:solidFill>
            </a:endParaRPr>
          </a:p>
          <a:p>
            <a:pPr lvl="1" eaLnBrk="1" hangingPunct="1"/>
            <a:r>
              <a:rPr lang="en-CA" altLang="en-US"/>
              <a:t>When a alternative cannot be found were both win, look for an option that is acceptable to both parties.  Neither will get everything that they wanted, but each gets enough to be satisfied. </a:t>
            </a:r>
            <a:endParaRPr lang="en-CA" altLang="en-US" sz="3200"/>
          </a:p>
          <a:p>
            <a:pPr eaLnBrk="1" hangingPunct="1"/>
            <a:endParaRPr lang="en-CA" altLang="en-US" smtClean="0"/>
          </a:p>
        </p:txBody>
      </p:sp>
    </p:spTree>
    <p:extLst>
      <p:ext uri="{BB962C8B-B14F-4D97-AF65-F5344CB8AC3E}">
        <p14:creationId xmlns:p14="http://schemas.microsoft.com/office/powerpoint/2010/main" val="6282762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CA" altLang="en-US" smtClean="0"/>
              <a:t>Relationship Conflict Resolution </a:t>
            </a:r>
          </a:p>
        </p:txBody>
      </p:sp>
      <p:sp>
        <p:nvSpPr>
          <p:cNvPr id="12291" name="Content Placeholder 2"/>
          <p:cNvSpPr>
            <a:spLocks noGrp="1"/>
          </p:cNvSpPr>
          <p:nvPr>
            <p:ph idx="1"/>
          </p:nvPr>
        </p:nvSpPr>
        <p:spPr/>
        <p:txBody>
          <a:bodyPr/>
          <a:lstStyle/>
          <a:p>
            <a:pPr eaLnBrk="1" hangingPunct="1"/>
            <a:r>
              <a:rPr lang="en-CA" altLang="en-US" b="1" smtClean="0">
                <a:solidFill>
                  <a:srgbClr val="002060"/>
                </a:solidFill>
              </a:rPr>
              <a:t>3. Win-lose Equally </a:t>
            </a:r>
            <a:endParaRPr lang="en-CA" altLang="en-US" sz="3200" b="1">
              <a:solidFill>
                <a:srgbClr val="002060"/>
              </a:solidFill>
            </a:endParaRPr>
          </a:p>
          <a:p>
            <a:pPr lvl="1" eaLnBrk="1" hangingPunct="1"/>
            <a:r>
              <a:rPr lang="en-CA" altLang="en-US"/>
              <a:t>If the conflict only has two choices, and there can only be one winner and one loser, there will be an agreement made that one person will get their way this time BUT the next time the other person will get their way. </a:t>
            </a:r>
            <a:endParaRPr lang="en-CA" altLang="en-US" sz="3200"/>
          </a:p>
          <a:p>
            <a:pPr lvl="2" eaLnBrk="1" hangingPunct="1"/>
            <a:r>
              <a:rPr lang="en-CA" altLang="en-US" smtClean="0"/>
              <a:t>This requires a lot of trust and should only be done with people you know very well. </a:t>
            </a:r>
            <a:endParaRPr lang="en-CA" altLang="en-US" sz="2800"/>
          </a:p>
          <a:p>
            <a:pPr eaLnBrk="1" hangingPunct="1"/>
            <a:endParaRPr lang="en-CA" altLang="en-US" smtClean="0"/>
          </a:p>
        </p:txBody>
      </p:sp>
    </p:spTree>
    <p:extLst>
      <p:ext uri="{BB962C8B-B14F-4D97-AF65-F5344CB8AC3E}">
        <p14:creationId xmlns:p14="http://schemas.microsoft.com/office/powerpoint/2010/main" val="29652915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CA" altLang="en-US" smtClean="0"/>
              <a:t>Others</a:t>
            </a:r>
          </a:p>
        </p:txBody>
      </p:sp>
      <p:sp>
        <p:nvSpPr>
          <p:cNvPr id="13315" name="Content Placeholder 2"/>
          <p:cNvSpPr>
            <a:spLocks noGrp="1"/>
          </p:cNvSpPr>
          <p:nvPr>
            <p:ph idx="1"/>
          </p:nvPr>
        </p:nvSpPr>
        <p:spPr/>
        <p:txBody>
          <a:bodyPr/>
          <a:lstStyle/>
          <a:p>
            <a:pPr eaLnBrk="1" hangingPunct="1"/>
            <a:r>
              <a:rPr lang="en-CA" altLang="en-US" smtClean="0"/>
              <a:t>In other situations or confrontations with people you do not know, it is sometimes best to just walk away. </a:t>
            </a:r>
          </a:p>
        </p:txBody>
      </p:sp>
    </p:spTree>
    <p:extLst>
      <p:ext uri="{BB962C8B-B14F-4D97-AF65-F5344CB8AC3E}">
        <p14:creationId xmlns:p14="http://schemas.microsoft.com/office/powerpoint/2010/main" val="4234570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CA" altLang="en-US" smtClean="0"/>
              <a:t>Stages of Healthy Conflict Resolution </a:t>
            </a:r>
          </a:p>
        </p:txBody>
      </p:sp>
      <p:sp>
        <p:nvSpPr>
          <p:cNvPr id="15363" name="Content Placeholder 2"/>
          <p:cNvSpPr>
            <a:spLocks noGrp="1"/>
          </p:cNvSpPr>
          <p:nvPr>
            <p:ph idx="1"/>
          </p:nvPr>
        </p:nvSpPr>
        <p:spPr/>
        <p:txBody>
          <a:bodyPr/>
          <a:lstStyle/>
          <a:p>
            <a:pPr eaLnBrk="1" hangingPunct="1">
              <a:buFontTx/>
              <a:buNone/>
            </a:pPr>
            <a:r>
              <a:rPr lang="en-CA" altLang="en-US" b="1" i="1" smtClean="0"/>
              <a:t>1. Identify the problem or issues </a:t>
            </a:r>
            <a:endParaRPr lang="en-CA" altLang="en-US" sz="3200" b="1"/>
          </a:p>
          <a:p>
            <a:pPr eaLnBrk="1" hangingPunct="1"/>
            <a:r>
              <a:rPr lang="en-CA" altLang="en-US" b="1" smtClean="0">
                <a:solidFill>
                  <a:srgbClr val="002060"/>
                </a:solidFill>
              </a:rPr>
              <a:t>Have a discussion to understand both sides of the problem, conflicts, needs and preferred outcomes. </a:t>
            </a:r>
            <a:endParaRPr lang="en-CA" altLang="en-US" sz="3200" b="1">
              <a:solidFill>
                <a:srgbClr val="002060"/>
              </a:solidFill>
            </a:endParaRPr>
          </a:p>
          <a:p>
            <a:pPr lvl="1" eaLnBrk="1" hangingPunct="1"/>
            <a:r>
              <a:rPr lang="en-CA" altLang="en-US"/>
              <a:t>Clarify to each other what exactly the conflict or problem involves. </a:t>
            </a:r>
            <a:endParaRPr lang="en-CA" altLang="en-US" sz="3200"/>
          </a:p>
          <a:p>
            <a:pPr eaLnBrk="1" hangingPunct="1"/>
            <a:r>
              <a:rPr lang="en-CA" altLang="en-US" smtClean="0"/>
              <a:t>You should say what you want and then listen to what your partner wants. </a:t>
            </a:r>
            <a:endParaRPr lang="en-CA" altLang="en-US" sz="3200"/>
          </a:p>
          <a:p>
            <a:pPr eaLnBrk="1" hangingPunct="1"/>
            <a:r>
              <a:rPr lang="en-CA" altLang="en-US" smtClean="0"/>
              <a:t>Use “I” and not “you”. </a:t>
            </a:r>
            <a:endParaRPr lang="en-CA" altLang="en-US" sz="3200"/>
          </a:p>
          <a:p>
            <a:pPr eaLnBrk="1" hangingPunct="1"/>
            <a:r>
              <a:rPr lang="en-CA" altLang="en-US" b="1" smtClean="0">
                <a:solidFill>
                  <a:srgbClr val="002060"/>
                </a:solidFill>
              </a:rPr>
              <a:t>Use active listening skills. </a:t>
            </a:r>
            <a:endParaRPr lang="en-CA" altLang="en-US" sz="3200" b="1">
              <a:solidFill>
                <a:srgbClr val="002060"/>
              </a:solidFill>
            </a:endParaRPr>
          </a:p>
          <a:p>
            <a:pPr eaLnBrk="1" hangingPunct="1"/>
            <a:endParaRPr lang="en-CA" altLang="en-US" smtClean="0"/>
          </a:p>
        </p:txBody>
      </p:sp>
    </p:spTree>
    <p:extLst>
      <p:ext uri="{BB962C8B-B14F-4D97-AF65-F5344CB8AC3E}">
        <p14:creationId xmlns:p14="http://schemas.microsoft.com/office/powerpoint/2010/main" val="6147003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TM03457444[[fn=Basis]]</Template>
  <TotalTime>4</TotalTime>
  <Words>1612</Words>
  <Application>Microsoft Office PowerPoint</Application>
  <PresentationFormat>Widescreen</PresentationFormat>
  <Paragraphs>137</Paragraphs>
  <Slides>32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32</vt:i4>
      </vt:variant>
    </vt:vector>
  </HeadingPairs>
  <TitlesOfParts>
    <vt:vector size="35" baseType="lpstr">
      <vt:lpstr>Corbel</vt:lpstr>
      <vt:lpstr>Wingdings 2</vt:lpstr>
      <vt:lpstr>Basis</vt:lpstr>
      <vt:lpstr>Conflict Resolution</vt:lpstr>
      <vt:lpstr>Violence in the Media</vt:lpstr>
      <vt:lpstr>PowerPoint Presentation</vt:lpstr>
      <vt:lpstr>Conflict in Relationships </vt:lpstr>
      <vt:lpstr>Relationship Conflict Resolution </vt:lpstr>
      <vt:lpstr>Relationship Conflict Resolution </vt:lpstr>
      <vt:lpstr>Relationship Conflict Resolution </vt:lpstr>
      <vt:lpstr>Others</vt:lpstr>
      <vt:lpstr>Stages of Healthy Conflict Resolution </vt:lpstr>
      <vt:lpstr>Stages of Healthy Conflict Resolution </vt:lpstr>
      <vt:lpstr>Stages of Healthy Conflict Resolution </vt:lpstr>
      <vt:lpstr>Stages of Healthy Conflict Resolution </vt:lpstr>
      <vt:lpstr>Stages of Healthy Conflict Resolution </vt:lpstr>
      <vt:lpstr>Stages of Healthy Conflict Resolution </vt:lpstr>
      <vt:lpstr>Common Mistakes in Conflict Resolution </vt:lpstr>
      <vt:lpstr>Common Mistakes in Conflict Resolution </vt:lpstr>
      <vt:lpstr>Questions / Scenarios</vt:lpstr>
      <vt:lpstr>Scenario 1</vt:lpstr>
      <vt:lpstr>Scenario 2</vt:lpstr>
      <vt:lpstr>Scenario 3</vt:lpstr>
      <vt:lpstr>How to make a responsible decision</vt:lpstr>
      <vt:lpstr>How to make a responsible decision</vt:lpstr>
      <vt:lpstr>Decision Making Model </vt:lpstr>
      <vt:lpstr>2. List the Options</vt:lpstr>
      <vt:lpstr>3. Imagine the benefits and consequences </vt:lpstr>
      <vt:lpstr>4. Consider your Values </vt:lpstr>
      <vt:lpstr>5. Weigh the Options and decide</vt:lpstr>
      <vt:lpstr>6. Act</vt:lpstr>
      <vt:lpstr>7. Evaluate the Results</vt:lpstr>
      <vt:lpstr>Question- What would you do?  I (7) C (7)</vt:lpstr>
      <vt:lpstr>Scenario </vt:lpstr>
      <vt:lpstr>Scenario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Conflict Resolution</dc:title>
  <dc:creator>Meredith Christie-Short</dc:creator>
  <cp:lastModifiedBy>Meredith Christie-Short</cp:lastModifiedBy>
  <cp:revision>1</cp:revision>
  <dcterms:created xsi:type="dcterms:W3CDTF">2018-05-15T13:45:36Z</dcterms:created>
  <dcterms:modified xsi:type="dcterms:W3CDTF">2018-05-15T13:49:45Z</dcterms:modified>
</cp:coreProperties>
</file>