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3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2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EF55-81A0-4DC1-A963-EACE3D328C0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6AEE-0370-4010-92AB-A9AFD38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2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moAX9f6MOc&amp;t=101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ISNT%2020161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Growth and sexuality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PPL3OI: 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3200" dirty="0" smtClean="0"/>
              <a:t>The </a:t>
            </a:r>
            <a:r>
              <a:rPr lang="en-CA" altLang="en-US" sz="3200" dirty="0"/>
              <a:t>full range of sexuality which includes all aspects of sexual attraction, behaviour, identity, expression, orientation, relationships and response. </a:t>
            </a:r>
          </a:p>
          <a:p>
            <a:r>
              <a:rPr lang="en-CA" altLang="en-US" sz="3200" dirty="0"/>
              <a:t>It refers to all aspects of humans as sexual </a:t>
            </a:r>
            <a:r>
              <a:rPr lang="en-CA" altLang="en-US" sz="3200" dirty="0" smtClean="0"/>
              <a:t>beings</a:t>
            </a:r>
          </a:p>
          <a:p>
            <a:endParaRPr lang="en-CA" sz="3200" dirty="0"/>
          </a:p>
          <a:p>
            <a:r>
              <a:rPr lang="en-CA" sz="3200" dirty="0" smtClean="0"/>
              <a:t>LGBTTQ2: </a:t>
            </a:r>
            <a:r>
              <a:rPr lang="en-US" altLang="en-US" sz="3200" dirty="0"/>
              <a:t>Acronym for Lesbian, </a:t>
            </a:r>
            <a:r>
              <a:rPr lang="en-US" altLang="en-US" sz="3200" dirty="0" smtClean="0"/>
              <a:t>Gay</a:t>
            </a:r>
            <a:r>
              <a:rPr lang="en-US" altLang="en-US" sz="3200" dirty="0"/>
              <a:t>, Bisexual, Transsexual, Transgender, Queer and Two Spirited.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403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20272"/>
            <a:ext cx="10820400" cy="5930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Trans-Identified:</a:t>
            </a:r>
            <a:r>
              <a:rPr lang="en-US" dirty="0" smtClean="0"/>
              <a:t> </a:t>
            </a:r>
            <a:r>
              <a:rPr lang="en-US" altLang="en-US" dirty="0"/>
              <a:t>Any person who considers himself or herself to have issues pertaining to gender identity. </a:t>
            </a:r>
            <a:r>
              <a:rPr lang="en-US" altLang="en-US" b="1" dirty="0" smtClean="0"/>
              <a:t>This </a:t>
            </a:r>
            <a:r>
              <a:rPr lang="en-US" altLang="en-US" b="1" dirty="0"/>
              <a:t>person may or may not be transsexual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 smtClean="0"/>
              <a:t>Transsexual:</a:t>
            </a:r>
            <a:r>
              <a:rPr lang="en-US" dirty="0" smtClean="0"/>
              <a:t> The </a:t>
            </a:r>
            <a:r>
              <a:rPr lang="en-US" dirty="0"/>
              <a:t>GENDER of the brain is the opposite of the SEX of the body. </a:t>
            </a:r>
          </a:p>
          <a:p>
            <a:pPr marL="0" indent="0">
              <a:buNone/>
              <a:defRPr/>
            </a:pPr>
            <a:r>
              <a:rPr lang="en-US" dirty="0" smtClean="0"/>
              <a:t>			Transsexuality </a:t>
            </a:r>
            <a:r>
              <a:rPr lang="en-US" dirty="0"/>
              <a:t>is marked by </a:t>
            </a:r>
            <a:r>
              <a:rPr lang="en-US" dirty="0" smtClean="0"/>
              <a:t>2 </a:t>
            </a:r>
            <a:r>
              <a:rPr lang="en-US" dirty="0"/>
              <a:t>key factors:</a:t>
            </a:r>
          </a:p>
          <a:p>
            <a:pPr marL="365760" lvl="1" indent="0">
              <a:buNone/>
              <a:defRPr/>
            </a:pPr>
            <a:r>
              <a:rPr lang="en-US" dirty="0" smtClean="0"/>
              <a:t>- The </a:t>
            </a:r>
            <a:r>
              <a:rPr lang="en-US" dirty="0"/>
              <a:t>person does not feel comfortable in his or her own body, and considers himself or herself to identify with the opposite sex.</a:t>
            </a:r>
          </a:p>
          <a:p>
            <a:pPr marL="365760" lvl="1" indent="0">
              <a:buNone/>
              <a:defRPr/>
            </a:pPr>
            <a:r>
              <a:rPr lang="en-US" dirty="0" smtClean="0"/>
              <a:t>- Feelings </a:t>
            </a:r>
            <a:r>
              <a:rPr lang="en-US" dirty="0"/>
              <a:t>of transsexuality occur much before puberty, sometimes early on in life.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b="1" dirty="0" smtClean="0"/>
              <a:t>Transgendered: </a:t>
            </a:r>
            <a:r>
              <a:rPr lang="en-US" dirty="0" smtClean="0"/>
              <a:t>An </a:t>
            </a:r>
            <a:r>
              <a:rPr lang="en-US" dirty="0"/>
              <a:t>umbrella term used loosely to describe anyone who does not fit “ordinary” definitions of </a:t>
            </a:r>
            <a:r>
              <a:rPr lang="en-US" dirty="0" smtClean="0"/>
              <a:t>gender. These </a:t>
            </a:r>
            <a:r>
              <a:rPr lang="en-US" dirty="0"/>
              <a:t>people have no intention of undergoing hormonal treatments or surgery, but will identify with the opposite gender (through crossdressing, or partial transition). </a:t>
            </a: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		GENDER </a:t>
            </a:r>
            <a:r>
              <a:rPr lang="en-US" b="1" dirty="0">
                <a:solidFill>
                  <a:srgbClr val="002060"/>
                </a:solidFill>
              </a:rPr>
              <a:t>remains the same. SEX changes.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/>
              <a:t>T</a:t>
            </a:r>
            <a:r>
              <a:rPr lang="en-US" b="1" dirty="0" smtClean="0"/>
              <a:t>ransvestite: </a:t>
            </a:r>
            <a:r>
              <a:rPr lang="en-US" altLang="en-US" dirty="0"/>
              <a:t>Is someone </a:t>
            </a:r>
            <a:r>
              <a:rPr lang="en-US" altLang="en-US" dirty="0" smtClean="0"/>
              <a:t>who</a:t>
            </a:r>
            <a:r>
              <a:rPr lang="en-US" altLang="en-US" dirty="0"/>
              <a:t>, at puberty, will develop a powerful fascination or sexual fetish with dressing as the opposite sex. </a:t>
            </a:r>
            <a:r>
              <a:rPr lang="en-US" altLang="en-US" dirty="0" smtClean="0"/>
              <a:t> This </a:t>
            </a:r>
            <a:r>
              <a:rPr lang="en-US" altLang="en-US" dirty="0"/>
              <a:t>is done purely for pleasure, and has nothing to do with the actual interest in changing </a:t>
            </a:r>
            <a:r>
              <a:rPr lang="en-US" altLang="en-US" dirty="0" smtClean="0"/>
              <a:t>sex.  </a:t>
            </a:r>
            <a:r>
              <a:rPr lang="en-US" altLang="en-US" b="1" dirty="0" smtClean="0"/>
              <a:t>Roughly </a:t>
            </a:r>
            <a:r>
              <a:rPr lang="en-US" altLang="en-US" b="1" dirty="0"/>
              <a:t>30% of males are reported to have participated in some sort of transvestite activity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some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John Oliver- Transgender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Language warning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6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dysphoria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b="1" dirty="0"/>
              <a:t>Is the condition of being in a state of conflict between gender and sex”</a:t>
            </a:r>
          </a:p>
          <a:p>
            <a:endParaRPr lang="en-US" dirty="0" smtClean="0"/>
          </a:p>
          <a:p>
            <a:pPr>
              <a:defRPr/>
            </a:pPr>
            <a:r>
              <a:rPr lang="en-US" dirty="0"/>
              <a:t>Although there is no known reason for Gender Dysphoria, studies have found two commonalities:</a:t>
            </a:r>
          </a:p>
          <a:p>
            <a:pPr>
              <a:buFontTx/>
              <a:buAutoNum type="arabicParenR"/>
              <a:defRPr/>
            </a:pPr>
            <a:r>
              <a:rPr lang="en-US" dirty="0"/>
              <a:t>Thoughts </a:t>
            </a:r>
            <a:r>
              <a:rPr lang="en-US" dirty="0" smtClean="0"/>
              <a:t>begin </a:t>
            </a:r>
            <a:r>
              <a:rPr lang="en-US" dirty="0"/>
              <a:t>years before puberty, possibly even from birth</a:t>
            </a:r>
          </a:p>
          <a:p>
            <a:pPr>
              <a:buFontTx/>
              <a:buAutoNum type="arabicParenR"/>
              <a:defRPr/>
            </a:pPr>
            <a:r>
              <a:rPr lang="en-US" dirty="0"/>
              <a:t>Links have been formed between a hormonal imbalance in the child’s mother during pregnancy and people with gender dysphoria</a:t>
            </a:r>
          </a:p>
        </p:txBody>
      </p:sp>
    </p:spTree>
    <p:extLst>
      <p:ext uri="{BB962C8B-B14F-4D97-AF65-F5344CB8AC3E}">
        <p14:creationId xmlns:p14="http://schemas.microsoft.com/office/powerpoint/2010/main" val="88152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Two-spirited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male-female gender</a:t>
            </a:r>
          </a:p>
          <a:p>
            <a:r>
              <a:rPr lang="en-US" altLang="en-US" dirty="0"/>
              <a:t>Native American concept.</a:t>
            </a:r>
          </a:p>
          <a:p>
            <a:pPr lvl="1"/>
            <a:r>
              <a:rPr lang="en-US" altLang="en-US" dirty="0"/>
              <a:t>A gift from the creator of living in the house of both male and female.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Can see the world from two perspectives.</a:t>
            </a:r>
          </a:p>
          <a:p>
            <a:r>
              <a:rPr lang="en-US" altLang="en-US" dirty="0" smtClean="0"/>
              <a:t>Treated </a:t>
            </a:r>
            <a:r>
              <a:rPr lang="en-US" altLang="en-US" dirty="0"/>
              <a:t>with the greatest respect, and held important spiritual and ceremonial </a:t>
            </a:r>
            <a:r>
              <a:rPr lang="en-US" altLang="en-US" dirty="0" smtClean="0"/>
              <a:t>responsibilities</a:t>
            </a:r>
          </a:p>
          <a:p>
            <a:r>
              <a:rPr lang="en-US" altLang="en-US" dirty="0"/>
              <a:t>Settlers and European religion where against the Two </a:t>
            </a:r>
            <a:r>
              <a:rPr lang="en-US" altLang="en-US" dirty="0" smtClean="0"/>
              <a:t>spirited. So they attempted to remove it from Native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5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/>
              <a:t>Total number of people whose bodies differ from standard male or female – One in 100 births</a:t>
            </a:r>
            <a:endParaRPr lang="en-US" altLang="en-US" sz="3600" dirty="0"/>
          </a:p>
          <a:p>
            <a:r>
              <a:rPr lang="en-CA" altLang="en-US" sz="3600" dirty="0"/>
              <a:t>Total number of people receiving surgery to “normalize” genital appearance – One or two in 1000 births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6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3600" b="1" dirty="0"/>
              <a:t>Questioning</a:t>
            </a:r>
            <a:r>
              <a:rPr lang="en-CA" altLang="en-US" sz="3600" dirty="0"/>
              <a:t> is a term that can refer to a person who is questioning their </a:t>
            </a:r>
            <a:r>
              <a:rPr lang="en-CA" altLang="en-US" sz="3600" i="1" dirty="0"/>
              <a:t>gender, sexual identity or sexual orientation</a:t>
            </a:r>
            <a:r>
              <a:rPr lang="en-CA" altLang="en-US" sz="3600" dirty="0"/>
              <a:t>. People who are questioning may be unsure of their sexuality, or still exploring their feelings</a:t>
            </a:r>
            <a:endParaRPr lang="en-US" alt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09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Oliver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John Oliver LGBT Discrimination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Language Warning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6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Heterosexism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dirty="0"/>
              <a:t>The socially constructed</a:t>
            </a:r>
          </a:p>
          <a:p>
            <a:pPr>
              <a:buNone/>
            </a:pPr>
            <a:r>
              <a:rPr lang="en-US" altLang="en-US" sz="2400" b="1" dirty="0"/>
              <a:t>belief that 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heterosexuality is normative,</a:t>
            </a:r>
          </a:p>
          <a:p>
            <a:pPr>
              <a:buNone/>
            </a:pPr>
            <a:r>
              <a:rPr lang="en-US" altLang="en-US" sz="2400" b="1" dirty="0"/>
              <a:t> natural and </a:t>
            </a:r>
            <a:r>
              <a:rPr lang="en-US" altLang="en-US" sz="2400" b="1" dirty="0" smtClean="0"/>
              <a:t>thus superior</a:t>
            </a:r>
            <a:endParaRPr lang="en-US" altLang="en-US" sz="24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11" y="1862761"/>
            <a:ext cx="3065929" cy="47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Times" panose="02020603050405020304" pitchFamily="18" charset="0"/>
              <a:buChar char="•"/>
            </a:pPr>
            <a:r>
              <a:rPr lang="en-US" altLang="en-US" sz="2400" b="1" dirty="0">
                <a:latin typeface="Tahoma" panose="020B0604030504040204" pitchFamily="34" charset="0"/>
              </a:rPr>
              <a:t>Discrimination against  individuals who identify as anything but heterosexual </a:t>
            </a:r>
          </a:p>
          <a:p>
            <a:r>
              <a:rPr lang="en-US" altLang="en-US" sz="2400" dirty="0">
                <a:latin typeface="Tahoma" panose="020B0604030504040204" pitchFamily="34" charset="0"/>
              </a:rPr>
              <a:t>Occurs in many forms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br>
              <a:rPr lang="en-US" altLang="en-US" sz="3600" dirty="0">
                <a:latin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</a:rPr>
              <a:t> 	</a:t>
            </a:r>
            <a:r>
              <a:rPr lang="en-US" altLang="en-US" sz="2400" dirty="0">
                <a:latin typeface="Tahoma" panose="020B0604030504040204" pitchFamily="34" charset="0"/>
              </a:rPr>
              <a:t>ex. Graffiti, verbal harassment, violence</a:t>
            </a:r>
            <a:br>
              <a:rPr lang="en-US" altLang="en-US" sz="2400" dirty="0">
                <a:latin typeface="Tahoma" panose="020B0604030504040204" pitchFamily="34" charset="0"/>
              </a:rPr>
            </a:br>
            <a:r>
              <a:rPr lang="en-US" altLang="en-US" sz="2400" dirty="0">
                <a:latin typeface="Tahoma" panose="020B0604030504040204" pitchFamily="34" charset="0"/>
              </a:rPr>
              <a:t> 	ex. “That’s so gay.”  </a:t>
            </a:r>
          </a:p>
          <a:p>
            <a:r>
              <a:rPr lang="en-US" altLang="en-US" sz="2400" dirty="0" smtClean="0">
                <a:latin typeface="Tahoma" panose="020B0604030504040204" pitchFamily="34" charset="0"/>
              </a:rPr>
              <a:t>Homophobia is generally thought to be a learned behavior resulting from many </a:t>
            </a:r>
            <a:r>
              <a:rPr lang="en-US" altLang="en-US" sz="2400" dirty="0">
                <a:latin typeface="Tahoma" panose="020B0604030504040204" pitchFamily="34" charset="0"/>
              </a:rPr>
              <a:t>factors: </a:t>
            </a:r>
            <a:r>
              <a:rPr lang="en-US" altLang="en-US" sz="2400" dirty="0" smtClean="0">
                <a:latin typeface="Tahoma" panose="020B0604030504040204" pitchFamily="34" charset="0"/>
              </a:rPr>
              <a:t> family</a:t>
            </a:r>
            <a:r>
              <a:rPr lang="en-US" altLang="en-US" sz="2400" dirty="0">
                <a:latin typeface="Tahoma" panose="020B0604030504040204" pitchFamily="34" charset="0"/>
              </a:rPr>
              <a:t>, culture, religious values, political views </a:t>
            </a:r>
            <a:r>
              <a:rPr lang="en-US" altLang="en-US" dirty="0">
                <a:latin typeface="Tahoma" panose="020B0604030504040204" pitchFamily="34" charset="0"/>
              </a:rPr>
              <a:t>… </a:t>
            </a:r>
            <a:endParaRPr lang="en-US" altLang="en-US" dirty="0" smtClean="0">
              <a:latin typeface="Tahoma" panose="020B0604030504040204" pitchFamily="34" charset="0"/>
            </a:endParaRPr>
          </a:p>
          <a:p>
            <a:r>
              <a:rPr lang="en-US" altLang="en-US" dirty="0" smtClean="0">
                <a:latin typeface="Tahoma" panose="020B0604030504040204" pitchFamily="34" charset="0"/>
              </a:rPr>
              <a:t>Because homophobia is learned, it can be UNLEARNED</a:t>
            </a:r>
            <a:endParaRPr lang="en-US" altLang="en-US" dirty="0">
              <a:latin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Sexuality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4672"/>
            <a:ext cx="10820400" cy="4484014"/>
          </a:xfrm>
        </p:spPr>
        <p:txBody>
          <a:bodyPr/>
          <a:lstStyle/>
          <a:p>
            <a:r>
              <a:rPr lang="en-US" dirty="0"/>
              <a:t>When people see the words “sex” or “sexuality,” they most often think of sexual intercourse. </a:t>
            </a:r>
            <a:endParaRPr lang="en-US" dirty="0" smtClean="0"/>
          </a:p>
          <a:p>
            <a:endParaRPr lang="en-US" b="1" dirty="0"/>
          </a:p>
          <a:p>
            <a:r>
              <a:rPr lang="en-US" sz="3200" b="1" dirty="0" smtClean="0"/>
              <a:t>Sexuality </a:t>
            </a:r>
            <a:r>
              <a:rPr lang="en-US" sz="3200" dirty="0"/>
              <a:t>is much more than that. It is an important </a:t>
            </a:r>
            <a:r>
              <a:rPr lang="en-US" sz="3200" dirty="0" smtClean="0"/>
              <a:t>part of </a:t>
            </a:r>
            <a:r>
              <a:rPr lang="en-US" sz="3200" dirty="0"/>
              <a:t>who every person is. It includes all the feelings, thoughts, </a:t>
            </a:r>
            <a:r>
              <a:rPr lang="en-US" sz="3200" dirty="0" err="1"/>
              <a:t>behaviours</a:t>
            </a:r>
            <a:r>
              <a:rPr lang="en-US" sz="3200" dirty="0"/>
              <a:t> of being female or male, </a:t>
            </a:r>
            <a:r>
              <a:rPr lang="en-US" sz="3200" dirty="0" smtClean="0"/>
              <a:t>being attracted </a:t>
            </a:r>
            <a:r>
              <a:rPr lang="en-US" sz="3200" dirty="0"/>
              <a:t>and attractive to others, and being in love, as well as being in relationships that include </a:t>
            </a:r>
            <a:r>
              <a:rPr lang="en-US" sz="3200" dirty="0" smtClean="0"/>
              <a:t>sexual intimacy </a:t>
            </a:r>
            <a:r>
              <a:rPr lang="en-US" sz="3200" dirty="0"/>
              <a:t>and physical sexual activity.</a:t>
            </a:r>
          </a:p>
        </p:txBody>
      </p:sp>
    </p:spTree>
    <p:extLst>
      <p:ext uri="{BB962C8B-B14F-4D97-AF65-F5344CB8AC3E}">
        <p14:creationId xmlns:p14="http://schemas.microsoft.com/office/powerpoint/2010/main" val="218774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 are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think of a list of stereotypes that are inherently male.  Female</a:t>
            </a:r>
          </a:p>
          <a:p>
            <a:r>
              <a:rPr lang="en-US" dirty="0" smtClean="0"/>
              <a:t>Lets think of a list of stereotypes for gay men, lesbians, bisexual</a:t>
            </a:r>
            <a:endParaRPr lang="en-US" dirty="0"/>
          </a:p>
        </p:txBody>
      </p:sp>
      <p:pic>
        <p:nvPicPr>
          <p:cNvPr id="4" name="Picture 3" descr="fb5b5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24" y="3185243"/>
            <a:ext cx="3085726" cy="34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5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Rockwell" panose="02060603020205020403" pitchFamily="18" charset="0"/>
              </a:rPr>
              <a:t>A lifelong process of recognizing and accepting an LGBTTQ2 identity. 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Rockwell" panose="02060603020205020403" pitchFamily="18" charset="0"/>
              </a:rPr>
              <a:t>Individuals may be “out” to certain people, but not to everyone. 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Rockwell" panose="02060603020205020403" pitchFamily="18" charset="0"/>
              </a:rPr>
              <a:t>If  you talk to someone, make sure it is one you can trust (Ex: Friends, Counselors, Teachers)</a:t>
            </a:r>
          </a:p>
          <a:p>
            <a:r>
              <a:rPr lang="en-US" dirty="0" smtClean="0"/>
              <a:t>What should you do if someone comes out to you?</a:t>
            </a:r>
          </a:p>
          <a:p>
            <a:pPr lvl="2"/>
            <a:r>
              <a:rPr lang="en-US" altLang="en-US" dirty="0" smtClean="0">
                <a:cs typeface="Times New Roman" panose="02020603050405020304" pitchFamily="18" charset="0"/>
              </a:rPr>
              <a:t>There </a:t>
            </a:r>
            <a:r>
              <a:rPr lang="en-US" altLang="en-US" dirty="0">
                <a:cs typeface="Times New Roman" panose="02020603050405020304" pitchFamily="18" charset="0"/>
              </a:rPr>
              <a:t>is no perfect response.  </a:t>
            </a:r>
          </a:p>
          <a:p>
            <a:pPr lvl="2"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 Be informed; educate yourself. </a:t>
            </a:r>
          </a:p>
          <a:p>
            <a:pPr lvl="2"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 Respect 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confidentiality. </a:t>
            </a:r>
          </a:p>
          <a:p>
            <a:pPr lvl="2"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 Do not take control; it is a 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personal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7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Sexuality </a:t>
            </a:r>
            <a:r>
              <a:rPr lang="en-US" dirty="0" err="1" smtClean="0"/>
              <a:t>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Sexuality </a:t>
            </a:r>
            <a:r>
              <a:rPr lang="en-US" sz="3200" dirty="0"/>
              <a:t>and reproductive health are interdependent</a:t>
            </a:r>
          </a:p>
          <a:p>
            <a:r>
              <a:rPr lang="en-US" sz="3200" dirty="0"/>
              <a:t>Sexuality is a natural and healthy part of living</a:t>
            </a:r>
          </a:p>
          <a:p>
            <a:r>
              <a:rPr lang="en-US" sz="3200" dirty="0"/>
              <a:t>Sexuality </a:t>
            </a:r>
            <a:r>
              <a:rPr lang="en-US" sz="3200" dirty="0" smtClean="0"/>
              <a:t>involves </a:t>
            </a:r>
            <a:r>
              <a:rPr lang="en-US" sz="3200" dirty="0"/>
              <a:t>more than sex, and sex involves more than sexual intercourse</a:t>
            </a:r>
          </a:p>
          <a:p>
            <a:r>
              <a:rPr lang="en-US" sz="3200" dirty="0"/>
              <a:t>Sexual feelings and sexual </a:t>
            </a:r>
            <a:r>
              <a:rPr lang="en-US" sz="3200" dirty="0" err="1"/>
              <a:t>behaviour</a:t>
            </a:r>
            <a:r>
              <a:rPr lang="en-US" sz="3200" dirty="0"/>
              <a:t> are integral aspects of reproductive health</a:t>
            </a:r>
          </a:p>
        </p:txBody>
      </p:sp>
    </p:spTree>
    <p:extLst>
      <p:ext uri="{BB962C8B-B14F-4D97-AF65-F5344CB8AC3E}">
        <p14:creationId xmlns:p14="http://schemas.microsoft.com/office/powerpoint/2010/main" val="16726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Appreciation of one’s body</a:t>
            </a:r>
          </a:p>
          <a:p>
            <a:r>
              <a:rPr lang="en-US" dirty="0"/>
              <a:t>Able to negotiate and communicate sexual limits</a:t>
            </a:r>
          </a:p>
          <a:p>
            <a:r>
              <a:rPr lang="en-US" dirty="0"/>
              <a:t>Responsibility for one’s own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Understand the impact of media messages</a:t>
            </a:r>
          </a:p>
          <a:p>
            <a:r>
              <a:rPr lang="en-US" dirty="0"/>
              <a:t>Appropriate expressions of love and intimacy</a:t>
            </a:r>
          </a:p>
          <a:p>
            <a:r>
              <a:rPr lang="en-US" dirty="0" smtClean="0"/>
              <a:t>Seek </a:t>
            </a:r>
            <a:r>
              <a:rPr lang="en-US" dirty="0"/>
              <a:t>information about sexuality as needed</a:t>
            </a:r>
          </a:p>
          <a:p>
            <a:r>
              <a:rPr lang="en-US" dirty="0"/>
              <a:t>Understand consequences of sexual activity (talk with partner about sexual activity, limits,</a:t>
            </a:r>
          </a:p>
          <a:p>
            <a:pPr marL="0" indent="0">
              <a:buNone/>
            </a:pPr>
            <a:r>
              <a:rPr lang="en-US" dirty="0"/>
              <a:t>contraception, and meaning of relationship, prior to sexual activity)</a:t>
            </a:r>
          </a:p>
          <a:p>
            <a:r>
              <a:rPr lang="en-US" dirty="0"/>
              <a:t>Identification of values</a:t>
            </a:r>
          </a:p>
          <a:p>
            <a:r>
              <a:rPr lang="en-US" dirty="0"/>
              <a:t>Practice health promoting </a:t>
            </a:r>
            <a:r>
              <a:rPr lang="en-US" dirty="0" err="1"/>
              <a:t>behaviours</a:t>
            </a:r>
            <a:r>
              <a:rPr lang="en-US" dirty="0"/>
              <a:t> (regular check-ups: pap, testicular exams)</a:t>
            </a:r>
          </a:p>
          <a:p>
            <a:r>
              <a:rPr lang="en-US" dirty="0"/>
              <a:t>Appropriate and respectful interaction with both sexes</a:t>
            </a:r>
          </a:p>
          <a:p>
            <a:r>
              <a:rPr lang="en-US" dirty="0"/>
              <a:t>Avoid exploitative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81655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pertaining to or affecting reproduction</a:t>
            </a:r>
          </a:p>
          <a:p>
            <a:r>
              <a:rPr lang="en-US" dirty="0"/>
              <a:t>The physical ability to produce offspring</a:t>
            </a:r>
          </a:p>
          <a:p>
            <a:r>
              <a:rPr lang="en-US" dirty="0"/>
              <a:t>Pre-conceptual health (nutrition, physical activity, etc.)</a:t>
            </a:r>
          </a:p>
          <a:p>
            <a:r>
              <a:rPr lang="en-US" dirty="0"/>
              <a:t>Awareness of what is normal and abnormal in regards to reproductive organs (discharge, lumps, etc.)</a:t>
            </a:r>
          </a:p>
          <a:p>
            <a:r>
              <a:rPr lang="en-US" dirty="0"/>
              <a:t>Prenatal health (nutrition, physical activity,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5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use of sexuality to influence, control, or manipulate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20" y="2962018"/>
            <a:ext cx="6087325" cy="367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9" y="3285244"/>
            <a:ext cx="5201376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development of a sense of who one is sexually, including a sense of maleness and femaleness</a:t>
            </a:r>
          </a:p>
        </p:txBody>
      </p:sp>
    </p:spTree>
    <p:extLst>
      <p:ext uri="{BB962C8B-B14F-4D97-AF65-F5344CB8AC3E}">
        <p14:creationId xmlns:p14="http://schemas.microsoft.com/office/powerpoint/2010/main" val="279556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ability and need to experience emotional closeness to another human being and have it returned.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983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indent="-320040">
              <a:buNone/>
              <a:defRPr/>
            </a:pPr>
            <a:r>
              <a:rPr lang="en-US" dirty="0" smtClean="0"/>
              <a:t>The development of a sense of who one is sexually, including a sense of maleness and femaleness</a:t>
            </a:r>
          </a:p>
          <a:p>
            <a:pPr marL="320040" indent="-320040">
              <a:buNone/>
              <a:defRPr/>
            </a:pPr>
            <a:endParaRPr lang="en-US" dirty="0"/>
          </a:p>
          <a:p>
            <a:pPr marL="320040" indent="-320040">
              <a:buNone/>
              <a:defRPr/>
            </a:pPr>
            <a:r>
              <a:rPr lang="en-US" dirty="0" smtClean="0"/>
              <a:t>GENDER </a:t>
            </a:r>
            <a:r>
              <a:rPr lang="en-US" dirty="0"/>
              <a:t>and SEX are different things.</a:t>
            </a:r>
          </a:p>
          <a:p>
            <a:pPr marL="320040" indent="-320040">
              <a:buNone/>
              <a:defRPr/>
            </a:pPr>
            <a:endParaRPr lang="en-US" dirty="0"/>
          </a:p>
          <a:p>
            <a:pPr marL="320040" indent="-320040">
              <a:buNone/>
              <a:defRPr/>
            </a:pPr>
            <a:r>
              <a:rPr lang="en-US" dirty="0"/>
              <a:t>SEX is a physical form and function of a person.</a:t>
            </a:r>
          </a:p>
          <a:p>
            <a:pPr marL="1588" indent="-1588" algn="ctr"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GENDER is the identity of the person inside of the body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935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67</TotalTime>
  <Words>816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Rockwell</vt:lpstr>
      <vt:lpstr>Tahoma</vt:lpstr>
      <vt:lpstr>Times</vt:lpstr>
      <vt:lpstr>Times New Roman</vt:lpstr>
      <vt:lpstr>Vapor Trail</vt:lpstr>
      <vt:lpstr>Healthy Growth and sexuality</vt:lpstr>
      <vt:lpstr>Sexuality Defined</vt:lpstr>
      <vt:lpstr>Sexuality DEfined</vt:lpstr>
      <vt:lpstr>Sexual Health</vt:lpstr>
      <vt:lpstr>Reproductive Health</vt:lpstr>
      <vt:lpstr>Sexualization</vt:lpstr>
      <vt:lpstr>Sexual Identity</vt:lpstr>
      <vt:lpstr>Intimacy</vt:lpstr>
      <vt:lpstr>Sexual identity</vt:lpstr>
      <vt:lpstr>Sexual diversity</vt:lpstr>
      <vt:lpstr>PowerPoint Presentation</vt:lpstr>
      <vt:lpstr>Time for some questions…</vt:lpstr>
      <vt:lpstr>Gender dysphoria</vt:lpstr>
      <vt:lpstr>Two-spirited</vt:lpstr>
      <vt:lpstr>Brown University</vt:lpstr>
      <vt:lpstr>Questioning</vt:lpstr>
      <vt:lpstr>John Oliver</vt:lpstr>
      <vt:lpstr>Heterosexism</vt:lpstr>
      <vt:lpstr>Homophobia</vt:lpstr>
      <vt:lpstr>Stereotypes are problematic</vt:lpstr>
      <vt:lpstr>Coming out</vt:lpstr>
    </vt:vector>
  </TitlesOfParts>
  <Company>Bluewater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Growth and sexuality</dc:title>
  <dc:creator>Meredith Christie-Short</dc:creator>
  <cp:lastModifiedBy>Meredith Christie-Short</cp:lastModifiedBy>
  <cp:revision>9</cp:revision>
  <dcterms:created xsi:type="dcterms:W3CDTF">2016-11-12T03:51:00Z</dcterms:created>
  <dcterms:modified xsi:type="dcterms:W3CDTF">2018-04-26T15:36:51Z</dcterms:modified>
</cp:coreProperties>
</file>