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4" r:id="rId2"/>
    <p:sldId id="268" r:id="rId3"/>
    <p:sldId id="270" r:id="rId4"/>
    <p:sldId id="271" r:id="rId5"/>
    <p:sldId id="273" r:id="rId6"/>
    <p:sldId id="277" r:id="rId7"/>
    <p:sldId id="278" r:id="rId8"/>
    <p:sldId id="279" r:id="rId9"/>
    <p:sldId id="280" r:id="rId10"/>
    <p:sldId id="281" r:id="rId11"/>
    <p:sldId id="282" r:id="rId12"/>
    <p:sldId id="284" r:id="rId13"/>
    <p:sldId id="285" r:id="rId14"/>
    <p:sldId id="286" r:id="rId15"/>
    <p:sldId id="28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4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389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24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2209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12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30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7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7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6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2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7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4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2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9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6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297B-144F-4481-B0C1-5DB49DA1365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03AAB1-6A13-4B74-8E0C-5146C7DB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7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sXZ5NKrwp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i="1" u="sng" dirty="0" smtClean="0">
                <a:solidFill>
                  <a:schemeClr val="tx2">
                    <a:satMod val="200000"/>
                  </a:schemeClr>
                </a:solidFill>
              </a:rPr>
              <a:t>Self Esteem</a:t>
            </a:r>
            <a:r>
              <a:rPr lang="en-CA" u="sng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CA" altLang="en-US" sz="2800" dirty="0" smtClean="0">
                <a:solidFill>
                  <a:schemeClr val="tx1"/>
                </a:solidFill>
              </a:rPr>
              <a:t>Feeling good about yourself and the things you do </a:t>
            </a:r>
          </a:p>
          <a:p>
            <a:pPr eaLnBrk="1" hangingPunct="1"/>
            <a:r>
              <a:rPr lang="en-CA" altLang="en-US" sz="2800" dirty="0" smtClean="0">
                <a:solidFill>
                  <a:schemeClr val="tx1"/>
                </a:solidFill>
              </a:rPr>
              <a:t>Gives sense of confidence </a:t>
            </a:r>
          </a:p>
          <a:p>
            <a:pPr eaLnBrk="1" hangingPunct="1"/>
            <a:r>
              <a:rPr lang="en-CA" altLang="en-US" sz="2800" dirty="0" smtClean="0">
                <a:solidFill>
                  <a:schemeClr val="tx1"/>
                </a:solidFill>
              </a:rPr>
              <a:t>Pay </a:t>
            </a:r>
            <a:r>
              <a:rPr lang="en-CA" altLang="en-US" sz="2800" dirty="0" smtClean="0">
                <a:solidFill>
                  <a:schemeClr val="tx1"/>
                </a:solidFill>
              </a:rPr>
              <a:t>attention to positive aspects in your </a:t>
            </a:r>
            <a:r>
              <a:rPr lang="en-CA" altLang="en-US" sz="2800" dirty="0" smtClean="0">
                <a:solidFill>
                  <a:schemeClr val="tx1"/>
                </a:solidFill>
              </a:rPr>
              <a:t>life</a:t>
            </a:r>
          </a:p>
          <a:p>
            <a:r>
              <a:rPr lang="en-CA" altLang="en-US" sz="2800" b="1" dirty="0">
                <a:solidFill>
                  <a:schemeClr val="tx1"/>
                </a:solidFill>
              </a:rPr>
              <a:t>Make a list of things you do well </a:t>
            </a:r>
            <a:endParaRPr lang="en-CA" altLang="en-US" sz="2800" b="1" dirty="0" smtClean="0">
              <a:solidFill>
                <a:schemeClr val="tx1"/>
              </a:solidFill>
            </a:endParaRPr>
          </a:p>
          <a:p>
            <a:r>
              <a:rPr lang="en-CA" altLang="en-US" sz="2800" dirty="0" smtClean="0"/>
              <a:t>Use </a:t>
            </a:r>
            <a:r>
              <a:rPr lang="en-CA" altLang="en-US" sz="2800" dirty="0"/>
              <a:t>positive self </a:t>
            </a:r>
            <a:r>
              <a:rPr lang="en-CA" altLang="en-US" sz="2800" dirty="0" smtClean="0"/>
              <a:t>talk.  Talk </a:t>
            </a:r>
            <a:r>
              <a:rPr lang="en-CA" altLang="en-US" sz="2800" dirty="0"/>
              <a:t>to yourself in a positive way </a:t>
            </a:r>
            <a:endParaRPr lang="en-CA" altLang="en-US" sz="2800" dirty="0" smtClean="0"/>
          </a:p>
          <a:p>
            <a:r>
              <a:rPr lang="en-CA" altLang="en-US" sz="2800" b="1" dirty="0" smtClean="0">
                <a:solidFill>
                  <a:schemeClr val="tx1"/>
                </a:solidFill>
              </a:rPr>
              <a:t>Avoid </a:t>
            </a:r>
            <a:r>
              <a:rPr lang="en-CA" altLang="en-US" sz="2800" b="1" dirty="0">
                <a:solidFill>
                  <a:schemeClr val="tx1"/>
                </a:solidFill>
              </a:rPr>
              <a:t>all negative self </a:t>
            </a:r>
            <a:r>
              <a:rPr lang="en-CA" altLang="en-US" sz="2800" b="1" dirty="0" smtClean="0">
                <a:solidFill>
                  <a:schemeClr val="tx1"/>
                </a:solidFill>
              </a:rPr>
              <a:t>talk</a:t>
            </a:r>
          </a:p>
          <a:p>
            <a:r>
              <a:rPr lang="en-CA" altLang="en-US" sz="2800" dirty="0" smtClean="0"/>
              <a:t>Be </a:t>
            </a:r>
            <a:r>
              <a:rPr lang="en-CA" altLang="en-US" sz="2800" dirty="0"/>
              <a:t>good at </a:t>
            </a:r>
            <a:r>
              <a:rPr lang="en-CA" altLang="en-US" sz="2800" dirty="0" smtClean="0"/>
              <a:t>something.  Developing </a:t>
            </a:r>
            <a:r>
              <a:rPr lang="en-CA" altLang="en-US" sz="2800" dirty="0"/>
              <a:t>your skill in whatever you are good at will make you more </a:t>
            </a:r>
            <a:r>
              <a:rPr lang="en-CA" altLang="en-US" sz="2800" dirty="0" smtClean="0"/>
              <a:t>confident</a:t>
            </a:r>
          </a:p>
          <a:p>
            <a:r>
              <a:rPr lang="en-CA" altLang="en-US" sz="2800" dirty="0" smtClean="0"/>
              <a:t>Resist </a:t>
            </a:r>
            <a:r>
              <a:rPr lang="en-CA" altLang="en-US" sz="2800" dirty="0"/>
              <a:t>peer </a:t>
            </a:r>
            <a:r>
              <a:rPr lang="en-CA" altLang="en-US" sz="2800" dirty="0" smtClean="0"/>
              <a:t>pressure: The </a:t>
            </a:r>
            <a:r>
              <a:rPr lang="en-CA" altLang="en-US" sz="2800" dirty="0"/>
              <a:t>more you make decisions based on what you think and not others the more confident you will become. </a:t>
            </a:r>
          </a:p>
          <a:p>
            <a:r>
              <a:rPr lang="en-CA" altLang="en-US" sz="2800" dirty="0" smtClean="0"/>
              <a:t>Use </a:t>
            </a:r>
            <a:r>
              <a:rPr lang="en-CA" altLang="en-US" sz="2800" dirty="0"/>
              <a:t>I </a:t>
            </a:r>
            <a:r>
              <a:rPr lang="en-CA" altLang="en-US" sz="2800" dirty="0" smtClean="0"/>
              <a:t>statements.  Take </a:t>
            </a:r>
            <a:r>
              <a:rPr lang="en-CA" altLang="en-US" sz="2800" dirty="0"/>
              <a:t>responsibility for your feelings and words by using “I” statements </a:t>
            </a:r>
          </a:p>
          <a:p>
            <a:endParaRPr lang="en-CA" altLang="en-US" sz="2800" dirty="0"/>
          </a:p>
          <a:p>
            <a:endParaRPr lang="en-CA" altLang="en-US" sz="2800" dirty="0"/>
          </a:p>
          <a:p>
            <a:pPr eaLnBrk="1" hangingPunct="1"/>
            <a:endParaRPr lang="en-CA" altLang="en-US" sz="2800" dirty="0" smtClean="0">
              <a:solidFill>
                <a:schemeClr val="tx1"/>
              </a:solidFill>
            </a:endParaRPr>
          </a:p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026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i="1" dirty="0" smtClean="0"/>
              <a:t>Chemical Therapy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/>
              <a:buChar char=""/>
              <a:defRPr/>
            </a:pPr>
            <a:r>
              <a:rPr lang="en-CA" b="1" dirty="0" smtClean="0">
                <a:solidFill>
                  <a:schemeClr val="tx1"/>
                </a:solidFill>
              </a:rPr>
              <a:t>The use of drugs to treat mental and emotional disorders. </a:t>
            </a:r>
          </a:p>
          <a:p>
            <a:pPr>
              <a:buFont typeface="Wingdings 2"/>
              <a:buChar char=""/>
              <a:defRPr/>
            </a:pPr>
            <a:r>
              <a:rPr lang="en-CA" dirty="0" smtClean="0"/>
              <a:t>The drugs are prescribed to help control some symptoms of the disorder.</a:t>
            </a:r>
          </a:p>
          <a:p>
            <a:pPr lvl="1">
              <a:buFont typeface="Wingdings 2"/>
              <a:buChar char=""/>
              <a:defRPr/>
            </a:pPr>
            <a:r>
              <a:rPr lang="en-CA" dirty="0" smtClean="0"/>
              <a:t>Example: aggressiveness or an imbalance of chemicals </a:t>
            </a:r>
          </a:p>
          <a:p>
            <a:pPr>
              <a:buFont typeface="Wingdings 2"/>
              <a:buChar char=""/>
              <a:defRPr/>
            </a:pPr>
            <a:r>
              <a:rPr lang="en-CA" dirty="0" smtClean="0"/>
              <a:t>The drugs can have serious physical side effects and in some cases make the person worse off. </a:t>
            </a:r>
          </a:p>
          <a:p>
            <a:pPr lvl="1">
              <a:buFont typeface="Wingdings 2"/>
              <a:buChar char=""/>
              <a:defRPr/>
            </a:pPr>
            <a:r>
              <a:rPr lang="en-CA" dirty="0" smtClean="0"/>
              <a:t>Example: Causes the person to be violent or suicidal. </a:t>
            </a:r>
          </a:p>
          <a:p>
            <a:pPr>
              <a:buFont typeface="Wingdings 2"/>
              <a:buChar char=""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6102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i="1" dirty="0" smtClean="0"/>
              <a:t>Cognitive therapy</a:t>
            </a:r>
            <a:endParaRPr lang="en-CA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solidFill>
                  <a:schemeClr val="tx1"/>
                </a:solidFill>
              </a:rPr>
              <a:t>Based on the interpretation of situations that determine how an individual feels and behaves. </a:t>
            </a:r>
          </a:p>
          <a:p>
            <a:pPr eaLnBrk="1" hangingPunct="1"/>
            <a:r>
              <a:rPr lang="en-CA" altLang="en-US" dirty="0" smtClean="0"/>
              <a:t>Based on the premise that cognition, the process of acquiring knowledge and forming beliefs, is a primary determinant of mood and behaviour. </a:t>
            </a:r>
            <a:endParaRPr lang="en-CA" altLang="en-US" dirty="0" smtClean="0"/>
          </a:p>
          <a:p>
            <a:r>
              <a:rPr lang="en-CA" altLang="en-US" dirty="0"/>
              <a:t>Behaviour is secondary to the way people think about themselves and their roles in the world: maladaptive behaviour arises from ingrained stereotyped thoughts. </a:t>
            </a:r>
          </a:p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07733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i="1" dirty="0" smtClean="0"/>
              <a:t>Electroconvulsive therapy (ECT)</a:t>
            </a:r>
            <a:endParaRPr lang="en-CA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solidFill>
                  <a:schemeClr val="tx1"/>
                </a:solidFill>
              </a:rPr>
              <a:t>Often referred to as ‘shock therapy’ or ‘electrotherapy’. </a:t>
            </a:r>
          </a:p>
          <a:p>
            <a:pPr eaLnBrk="1" hangingPunct="1"/>
            <a:r>
              <a:rPr lang="en-CA" altLang="en-US" dirty="0" smtClean="0"/>
              <a:t>It has been used for many decades for the treatment of more severe psychiatric disorders and has a reputation as a cruel and inhumane form of treatment. </a:t>
            </a:r>
          </a:p>
          <a:p>
            <a:pPr eaLnBrk="1" hangingPunct="1"/>
            <a:endParaRPr lang="en-CA" altLang="en-US" dirty="0" smtClean="0"/>
          </a:p>
        </p:txBody>
      </p:sp>
      <p:pic>
        <p:nvPicPr>
          <p:cNvPr id="24580" name="Picture 2" descr="http://t1.gstatic.com/images?q=tbn:ANd9GcRN5YPJeJ9GSIJTxrybp6os2n7XaGOPYPo-U9rH12Kj8JSVUH4&amp;t=1&amp;usg=__FJOQ39B5EslStwOl1uzpAsqkUsU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4652964"/>
            <a:ext cx="3460750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722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i="1" dirty="0" smtClean="0"/>
              <a:t>Electroconvulsive therapy (ECT)</a:t>
            </a:r>
            <a:endParaRPr lang="en-CA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The exact mechanism of action of ECT is unclear but it is thought that the electric shock induces epileptic fits/seizures that result in a massive release of neurotransmitters in the synaptic clefts. </a:t>
            </a:r>
          </a:p>
          <a:p>
            <a:pPr lvl="1" eaLnBrk="1" hangingPunct="1"/>
            <a:r>
              <a:rPr lang="en-CA" altLang="en-US" smtClean="0"/>
              <a:t>This sudden increase in neurotransmitter release is thought to help re-establish the normal concentrations of neurotransmitters in the brain.</a:t>
            </a:r>
          </a:p>
          <a:p>
            <a:pPr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985273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i="1" dirty="0" smtClean="0"/>
              <a:t>Electroconvulsive therapy (ECT)</a:t>
            </a:r>
            <a:endParaRPr lang="en-CA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https://www.youtube.com/watch?v=KsXZ5NKrwpc</a:t>
            </a:r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651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b="1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How would you know if a friend or someone in your family needed counselling? </a:t>
            </a:r>
            <a:r>
              <a:rPr lang="en-CA" b="1" dirty="0" smtClean="0"/>
              <a:t>K (1)</a:t>
            </a:r>
            <a:endParaRPr lang="en-CA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How does Group Therapy differ from behaviour modification? </a:t>
            </a:r>
            <a:r>
              <a:rPr lang="en-CA" b="1" dirty="0" smtClean="0"/>
              <a:t>I (1)</a:t>
            </a:r>
            <a:endParaRPr lang="en-CA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What are 4 possible treatments to mental disorders?</a:t>
            </a:r>
            <a:r>
              <a:rPr lang="en-CA" b="1" dirty="0" smtClean="0"/>
              <a:t> K (1)</a:t>
            </a:r>
            <a:endParaRPr lang="en-CA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Based on what you know, if you had a problem or have one, what method would you like to use and why? </a:t>
            </a:r>
            <a:r>
              <a:rPr lang="en-CA" b="1" dirty="0" smtClean="0"/>
              <a:t>I (1)</a:t>
            </a:r>
            <a:endParaRPr lang="en-CA" dirty="0" smtClean="0"/>
          </a:p>
          <a:p>
            <a:pPr>
              <a:buFont typeface="Wingdings 2"/>
              <a:buChar char=""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866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i="1" u="sng" dirty="0" smtClean="0">
                <a:solidFill>
                  <a:schemeClr val="tx2">
                    <a:satMod val="200000"/>
                  </a:schemeClr>
                </a:solidFill>
              </a:rPr>
              <a:t>Self Esteem</a:t>
            </a:r>
            <a:r>
              <a:rPr lang="en-CA" u="sng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77334" y="1476103"/>
            <a:ext cx="8596668" cy="456525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CA" altLang="en-US" sz="2800" dirty="0" smtClean="0">
                <a:solidFill>
                  <a:schemeClr val="tx1"/>
                </a:solidFill>
              </a:rPr>
              <a:t>Accept yourself</a:t>
            </a:r>
          </a:p>
          <a:p>
            <a:pPr eaLnBrk="1" hangingPunct="1"/>
            <a:r>
              <a:rPr lang="en-CA" altLang="en-US" sz="2800" dirty="0" smtClean="0">
                <a:solidFill>
                  <a:schemeClr val="tx1"/>
                </a:solidFill>
              </a:rPr>
              <a:t>Appreciate yourself and believe in your worth </a:t>
            </a:r>
          </a:p>
          <a:p>
            <a:pPr eaLnBrk="1" hangingPunct="1"/>
            <a:r>
              <a:rPr lang="en-CA" altLang="en-US" sz="2800" b="1" dirty="0" smtClean="0">
                <a:solidFill>
                  <a:schemeClr val="tx1"/>
                </a:solidFill>
              </a:rPr>
              <a:t>Realistically assess your strengths and weaknesses </a:t>
            </a:r>
          </a:p>
          <a:p>
            <a:pPr eaLnBrk="1" hangingPunct="1"/>
            <a:r>
              <a:rPr lang="en-CA" altLang="en-US" sz="2800" dirty="0" smtClean="0">
                <a:solidFill>
                  <a:schemeClr val="tx1"/>
                </a:solidFill>
              </a:rPr>
              <a:t>Do not judge yourself by unrealistic standards </a:t>
            </a:r>
          </a:p>
          <a:p>
            <a:pPr eaLnBrk="1" hangingPunct="1"/>
            <a:r>
              <a:rPr lang="en-CA" altLang="en-US" sz="2800" b="1" dirty="0" smtClean="0">
                <a:solidFill>
                  <a:schemeClr val="tx1"/>
                </a:solidFill>
              </a:rPr>
              <a:t>Be ok with who you are right now</a:t>
            </a:r>
          </a:p>
          <a:p>
            <a:pPr eaLnBrk="1" hangingPunct="1"/>
            <a:r>
              <a:rPr lang="en-CA" altLang="en-US" sz="2800" dirty="0" smtClean="0">
                <a:solidFill>
                  <a:schemeClr val="tx1"/>
                </a:solidFill>
              </a:rPr>
              <a:t>Only expend energy on changing things you have control over. </a:t>
            </a:r>
          </a:p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07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i="1" u="sng" dirty="0" smtClean="0">
                <a:solidFill>
                  <a:schemeClr val="tx2">
                    <a:satMod val="200000"/>
                  </a:schemeClr>
                </a:solidFill>
              </a:rPr>
              <a:t>Sense of Control</a:t>
            </a: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altLang="en-US" sz="2400" dirty="0" smtClean="0">
                <a:solidFill>
                  <a:schemeClr val="tx1"/>
                </a:solidFill>
              </a:rPr>
              <a:t>High self esteem gives you a sense of control </a:t>
            </a:r>
            <a:r>
              <a:rPr lang="en-CA" altLang="en-US" sz="2400" b="1" dirty="0" smtClean="0">
                <a:solidFill>
                  <a:schemeClr val="tx1"/>
                </a:solidFill>
              </a:rPr>
              <a:t> </a:t>
            </a:r>
            <a:r>
              <a:rPr lang="en-CA" altLang="en-US" sz="2400" b="1" i="1" dirty="0" smtClean="0">
                <a:solidFill>
                  <a:schemeClr val="tx1"/>
                </a:solidFill>
              </a:rPr>
              <a:t>internal locus of control</a:t>
            </a:r>
            <a:endParaRPr lang="en-CA" altLang="en-US" sz="24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CA" altLang="en-US" sz="2400" dirty="0" smtClean="0">
                <a:solidFill>
                  <a:schemeClr val="tx1"/>
                </a:solidFill>
              </a:rPr>
              <a:t>Those with low self esteem feel that events affecting them are beyond their control. - </a:t>
            </a:r>
            <a:r>
              <a:rPr lang="en-CA" altLang="en-US" sz="2400" i="1" dirty="0" smtClean="0">
                <a:solidFill>
                  <a:schemeClr val="tx1"/>
                </a:solidFill>
              </a:rPr>
              <a:t> </a:t>
            </a:r>
            <a:r>
              <a:rPr lang="en-CA" altLang="en-US" sz="2400" b="1" i="1" dirty="0" smtClean="0">
                <a:solidFill>
                  <a:schemeClr val="tx1"/>
                </a:solidFill>
              </a:rPr>
              <a:t>External locus of control</a:t>
            </a:r>
            <a:endParaRPr lang="en-CA" altLang="en-US" sz="24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CA" altLang="en-US" sz="2400" dirty="0" smtClean="0">
                <a:solidFill>
                  <a:schemeClr val="tx1"/>
                </a:solidFill>
              </a:rPr>
              <a:t>The reality is that you will always have some control in your life</a:t>
            </a:r>
          </a:p>
        </p:txBody>
      </p:sp>
    </p:spTree>
    <p:extLst>
      <p:ext uri="{BB962C8B-B14F-4D97-AF65-F5344CB8AC3E}">
        <p14:creationId xmlns:p14="http://schemas.microsoft.com/office/powerpoint/2010/main" val="21409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i="1" u="sng" dirty="0" smtClean="0">
                <a:solidFill>
                  <a:schemeClr val="tx2">
                    <a:satMod val="200000"/>
                  </a:schemeClr>
                </a:solidFill>
              </a:rPr>
              <a:t>Self </a:t>
            </a:r>
            <a:r>
              <a:rPr lang="en-CA" i="1" u="sng" dirty="0" smtClean="0">
                <a:solidFill>
                  <a:schemeClr val="tx2">
                    <a:satMod val="200000"/>
                  </a:schemeClr>
                </a:solidFill>
              </a:rPr>
              <a:t>Concept: </a:t>
            </a:r>
            <a:r>
              <a:rPr lang="en-CA" altLang="en-US" b="1" dirty="0">
                <a:solidFill>
                  <a:schemeClr val="tx1"/>
                </a:solidFill>
              </a:rPr>
              <a:t>The current mental image you have of yourself</a:t>
            </a:r>
            <a:br>
              <a:rPr lang="en-CA" altLang="en-US" b="1" dirty="0">
                <a:solidFill>
                  <a:schemeClr val="tx1"/>
                </a:solidFill>
              </a:rPr>
            </a:br>
            <a:endParaRPr lang="en-C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77334" y="2129246"/>
            <a:ext cx="8596668" cy="391211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CA" altLang="en-US" sz="3200" dirty="0" smtClean="0">
                <a:solidFill>
                  <a:schemeClr val="tx1"/>
                </a:solidFill>
              </a:rPr>
              <a:t>Rating </a:t>
            </a:r>
            <a:r>
              <a:rPr lang="en-CA" altLang="en-US" sz="3200" dirty="0">
                <a:solidFill>
                  <a:schemeClr val="tx1"/>
                </a:solidFill>
              </a:rPr>
              <a:t>your level of self esteem requires you to evaluate how you look at yourself as a person. </a:t>
            </a:r>
          </a:p>
          <a:p>
            <a:pPr marL="0" indent="0" eaLnBrk="1" hangingPunct="1">
              <a:buNone/>
            </a:pPr>
            <a:r>
              <a:rPr lang="en-CA" altLang="en-US" sz="3200" b="1" dirty="0">
                <a:solidFill>
                  <a:schemeClr val="tx1"/>
                </a:solidFill>
              </a:rPr>
              <a:t>Self-ideal – The mental image of what you would like to be</a:t>
            </a:r>
            <a:r>
              <a:rPr lang="en-CA" altLang="en-US" sz="3200" dirty="0">
                <a:solidFill>
                  <a:schemeClr val="tx1"/>
                </a:solidFill>
              </a:rPr>
              <a:t>. </a:t>
            </a:r>
            <a:r>
              <a:rPr lang="en-CA" altLang="en-US" sz="2800" dirty="0" smtClean="0">
                <a:solidFill>
                  <a:schemeClr val="tx1"/>
                </a:solidFill>
              </a:rPr>
              <a:t>If </a:t>
            </a:r>
            <a:r>
              <a:rPr lang="en-CA" altLang="en-US" sz="2800" dirty="0">
                <a:solidFill>
                  <a:schemeClr val="tx1"/>
                </a:solidFill>
              </a:rPr>
              <a:t>you self-ideal is realistic, set goals to reach it. </a:t>
            </a:r>
          </a:p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129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b="1" dirty="0" smtClean="0"/>
              <a:t>When to Seek Help for Mental and Emotional Health Problems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77334" y="1685109"/>
            <a:ext cx="8596668" cy="435625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CA" altLang="en-US" dirty="0" smtClean="0"/>
              <a:t>You may need to obtain professional help with your problems if you experience any of the following </a:t>
            </a:r>
            <a:r>
              <a:rPr lang="en-CA" altLang="en-US" dirty="0" smtClean="0"/>
              <a:t>characteristics: </a:t>
            </a:r>
            <a:endParaRPr lang="en-CA" altLang="en-US" dirty="0" smtClean="0"/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>
                <a:solidFill>
                  <a:schemeClr val="tx1"/>
                </a:solidFill>
              </a:rPr>
              <a:t>A prolonged feeling of depression and </a:t>
            </a:r>
            <a:r>
              <a:rPr lang="en-CA" altLang="en-US" dirty="0" smtClean="0">
                <a:solidFill>
                  <a:schemeClr val="tx1"/>
                </a:solidFill>
              </a:rPr>
              <a:t>hopelessness</a:t>
            </a:r>
            <a:endParaRPr lang="en-CA" alt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CA" altLang="en-US" dirty="0" smtClean="0">
                <a:solidFill>
                  <a:schemeClr val="tx1"/>
                </a:solidFill>
              </a:rPr>
              <a:t>A feeling that life is out of </a:t>
            </a:r>
            <a:r>
              <a:rPr lang="en-CA" altLang="en-US" dirty="0" smtClean="0">
                <a:solidFill>
                  <a:schemeClr val="tx1"/>
                </a:solidFill>
              </a:rPr>
              <a:t>control</a:t>
            </a:r>
          </a:p>
          <a:p>
            <a:pPr eaLnBrk="1" hangingPunct="1"/>
            <a:r>
              <a:rPr lang="en-CA" altLang="en-US" dirty="0" smtClean="0">
                <a:solidFill>
                  <a:schemeClr val="tx1"/>
                </a:solidFill>
              </a:rPr>
              <a:t>When your feelings</a:t>
            </a:r>
            <a:r>
              <a:rPr lang="en-CA" altLang="en-US" dirty="0">
                <a:solidFill>
                  <a:schemeClr val="tx1"/>
                </a:solidFill>
              </a:rPr>
              <a:t> </a:t>
            </a:r>
            <a:r>
              <a:rPr lang="en-CA" altLang="en-US" dirty="0" smtClean="0">
                <a:solidFill>
                  <a:schemeClr val="tx1"/>
                </a:solidFill>
              </a:rPr>
              <a:t>and/or actions start to impede upon your regular, daily existence </a:t>
            </a:r>
          </a:p>
          <a:p>
            <a:r>
              <a:rPr lang="en-CA" altLang="en-US" dirty="0">
                <a:solidFill>
                  <a:schemeClr val="tx1"/>
                </a:solidFill>
              </a:rPr>
              <a:t>The inability to concentrate and make </a:t>
            </a:r>
            <a:r>
              <a:rPr lang="en-CA" altLang="en-US" dirty="0" smtClean="0">
                <a:solidFill>
                  <a:schemeClr val="tx1"/>
                </a:solidFill>
              </a:rPr>
              <a:t>decisions</a:t>
            </a:r>
            <a:endParaRPr lang="en-CA" altLang="en-US" dirty="0">
              <a:solidFill>
                <a:schemeClr val="tx1"/>
              </a:solidFill>
            </a:endParaRPr>
          </a:p>
          <a:p>
            <a:r>
              <a:rPr lang="en-CA" altLang="en-US" dirty="0">
                <a:solidFill>
                  <a:schemeClr val="tx1"/>
                </a:solidFill>
              </a:rPr>
              <a:t>Difficulty getting along with family and </a:t>
            </a:r>
            <a:r>
              <a:rPr lang="en-CA" altLang="en-US" dirty="0" smtClean="0">
                <a:solidFill>
                  <a:schemeClr val="tx1"/>
                </a:solidFill>
              </a:rPr>
              <a:t>friends</a:t>
            </a:r>
            <a:endParaRPr lang="en-CA" altLang="en-US" dirty="0">
              <a:solidFill>
                <a:schemeClr val="tx1"/>
              </a:solidFill>
            </a:endParaRPr>
          </a:p>
          <a:p>
            <a:r>
              <a:rPr lang="en-CA" altLang="en-US" dirty="0">
                <a:solidFill>
                  <a:schemeClr val="tx1"/>
                </a:solidFill>
              </a:rPr>
              <a:t>Intense fears</a:t>
            </a:r>
          </a:p>
          <a:p>
            <a:r>
              <a:rPr lang="en-CA" altLang="en-US" dirty="0">
                <a:solidFill>
                  <a:schemeClr val="tx1"/>
                </a:solidFill>
              </a:rPr>
              <a:t>Persistent difficulty </a:t>
            </a:r>
            <a:r>
              <a:rPr lang="en-CA" altLang="en-US" dirty="0" smtClean="0">
                <a:solidFill>
                  <a:schemeClr val="tx1"/>
                </a:solidFill>
              </a:rPr>
              <a:t>sleeping</a:t>
            </a:r>
            <a:endParaRPr lang="en-CA" altLang="en-US" dirty="0">
              <a:solidFill>
                <a:schemeClr val="tx1"/>
              </a:solidFill>
            </a:endParaRPr>
          </a:p>
          <a:p>
            <a:r>
              <a:rPr lang="en-CA" altLang="en-US" dirty="0">
                <a:solidFill>
                  <a:schemeClr val="tx1"/>
                </a:solidFill>
              </a:rPr>
              <a:t>Emotional problems coping with a physical illness </a:t>
            </a:r>
          </a:p>
          <a:p>
            <a:r>
              <a:rPr lang="en-CA" altLang="en-US" dirty="0">
                <a:solidFill>
                  <a:schemeClr val="tx1"/>
                </a:solidFill>
              </a:rPr>
              <a:t>Inability to stop destructive behaviours like drinking, overeating, and abusing drugs. </a:t>
            </a:r>
          </a:p>
          <a:p>
            <a:pPr eaLnBrk="1" hangingPunct="1"/>
            <a:endParaRPr lang="en-CA" altLang="en-US" b="1" dirty="0" smtClean="0">
              <a:solidFill>
                <a:schemeClr val="tx1"/>
              </a:solidFill>
            </a:endParaRPr>
          </a:p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3351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b="1" dirty="0" smtClean="0"/>
              <a:t>Mental and Emotional Health Therapies</a:t>
            </a:r>
            <a:endParaRPr lang="en-CA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The goal of therapy is to help a person work through difficulties so that they can return to normal activities.</a:t>
            </a:r>
          </a:p>
          <a:p>
            <a:pPr eaLnBrk="1" hangingPunct="1"/>
            <a:r>
              <a:rPr lang="en-CA" altLang="en-US" b="1" dirty="0" smtClean="0">
                <a:solidFill>
                  <a:schemeClr val="tx1"/>
                </a:solidFill>
              </a:rPr>
              <a:t>It should also prepare the person for dealing with future challenges </a:t>
            </a:r>
          </a:p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690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i="1" dirty="0" smtClean="0"/>
              <a:t>Psychoanalysis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1" y="1196975"/>
            <a:ext cx="7451725" cy="5303838"/>
          </a:xfrm>
        </p:spPr>
        <p:txBody>
          <a:bodyPr>
            <a:normAutofit/>
          </a:bodyPr>
          <a:lstStyle/>
          <a:p>
            <a:pPr>
              <a:buFont typeface="Wingdings 2"/>
              <a:buChar char=""/>
              <a:defRPr/>
            </a:pPr>
            <a:r>
              <a:rPr lang="en-CA" b="1" dirty="0" smtClean="0">
                <a:solidFill>
                  <a:schemeClr val="tx1"/>
                </a:solidFill>
              </a:rPr>
              <a:t>A form of theory used to examine unresolved issues or conflicts from the past. </a:t>
            </a:r>
          </a:p>
          <a:p>
            <a:pPr lvl="1">
              <a:buFont typeface="Wingdings 2"/>
              <a:buChar char=""/>
              <a:defRPr/>
            </a:pPr>
            <a:r>
              <a:rPr lang="en-CA" dirty="0" smtClean="0"/>
              <a:t>The issues or conflicts may have been forgotten but still affect the person latter in life until they are resolved. </a:t>
            </a:r>
          </a:p>
          <a:p>
            <a:pPr>
              <a:buFont typeface="Wingdings 2"/>
              <a:buChar char=""/>
              <a:defRPr/>
            </a:pPr>
            <a:r>
              <a:rPr lang="en-CA" dirty="0" smtClean="0"/>
              <a:t>Developed by Sigmund Freud</a:t>
            </a:r>
          </a:p>
          <a:p>
            <a:pPr lvl="1">
              <a:buFont typeface="Wingdings 2"/>
              <a:buChar char=""/>
              <a:defRPr/>
            </a:pPr>
            <a:r>
              <a:rPr lang="en-CA" dirty="0" smtClean="0"/>
              <a:t>The idea is to examine the past experiences to improve awareness</a:t>
            </a:r>
          </a:p>
          <a:p>
            <a:pPr lvl="1">
              <a:buFont typeface="Wingdings 2"/>
              <a:buChar char=""/>
              <a:defRPr/>
            </a:pPr>
            <a:r>
              <a:rPr lang="en-CA" dirty="0" smtClean="0"/>
              <a:t>Improved awareness helps the person understand and resolve the problem. </a:t>
            </a:r>
          </a:p>
          <a:p>
            <a:pPr>
              <a:buFont typeface="Wingdings 2"/>
              <a:buChar char=""/>
              <a:defRPr/>
            </a:pPr>
            <a:endParaRPr lang="en-CA" dirty="0"/>
          </a:p>
        </p:txBody>
      </p:sp>
      <p:pic>
        <p:nvPicPr>
          <p:cNvPr id="18436" name="Picture 2" descr="http://t2.gstatic.com/images?q=tbn:ANd9GcS0gN4WqtCNmpgJ6sQAGOoVyYm9pa6tL2QRgALmAccdgErEPZU&amp;t=1&amp;usg=__eBZ8cppW1sSfKiFvUMnaPQOYBHU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4" y="3424238"/>
            <a:ext cx="2484437" cy="343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71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i="1" dirty="0" smtClean="0"/>
              <a:t>Behavioural Therapy</a:t>
            </a:r>
            <a:endParaRPr lang="en-CA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en-US" b="1" dirty="0" smtClean="0">
                <a:solidFill>
                  <a:schemeClr val="tx1"/>
                </a:solidFill>
              </a:rPr>
              <a:t>Focuses on the patients behaviour rather than underlying causes</a:t>
            </a:r>
          </a:p>
          <a:p>
            <a:pPr eaLnBrk="1" hangingPunct="1">
              <a:defRPr/>
            </a:pPr>
            <a:r>
              <a:rPr lang="en-CA" altLang="en-US" dirty="0" smtClean="0">
                <a:solidFill>
                  <a:schemeClr val="tx1"/>
                </a:solidFill>
              </a:rPr>
              <a:t>The therapist helps the patient discover rewards for desirable behaviours and punishments for undesirable behaviours.   </a:t>
            </a:r>
          </a:p>
          <a:p>
            <a:pPr lvl="1" eaLnBrk="1" hangingPunct="1">
              <a:defRPr/>
            </a:pPr>
            <a:r>
              <a:rPr lang="en-CA" altLang="en-US" b="1" dirty="0" smtClean="0">
                <a:solidFill>
                  <a:schemeClr val="tx1"/>
                </a:solidFill>
              </a:rPr>
              <a:t>Behaviour Modification </a:t>
            </a:r>
          </a:p>
          <a:p>
            <a:pPr marL="457200" lvl="1" indent="0">
              <a:buNone/>
              <a:defRPr/>
            </a:pPr>
            <a:endParaRPr lang="en-CA" altLang="en-US" dirty="0" smtClean="0"/>
          </a:p>
          <a:p>
            <a:pPr eaLnBrk="1" hangingPunct="1">
              <a:defRPr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605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i="1" dirty="0" smtClean="0"/>
              <a:t>Group Therapy </a:t>
            </a:r>
            <a:endParaRPr lang="en-CA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In group therapy, people with similar problems meet with a therapist to discuss their problems. </a:t>
            </a:r>
          </a:p>
          <a:p>
            <a:pPr lvl="1" eaLnBrk="1" hangingPunct="1"/>
            <a:r>
              <a:rPr lang="en-CA" altLang="en-US" smtClean="0"/>
              <a:t>Both the therapist and group members suggest possible solutions </a:t>
            </a:r>
          </a:p>
          <a:p>
            <a:pPr eaLnBrk="1" hangingPunct="1"/>
            <a:r>
              <a:rPr lang="en-CA" altLang="en-US" smtClean="0"/>
              <a:t>The idea is that input from the group members is more helpful than one perspective from the therapist. </a:t>
            </a:r>
          </a:p>
        </p:txBody>
      </p:sp>
      <p:pic>
        <p:nvPicPr>
          <p:cNvPr id="20484" name="Picture 2" descr="http://t3.gstatic.com/images?q=tbn:ANd9GcTCdGriRaMgOjYv-QiKGTK3_E9-1T0VkkooKAyPFY4MmHuYwvA&amp;t=1&amp;usg=__PHiCZZVjSnMXkROtgUYiV1vNDXA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4652964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54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845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Trebuchet MS</vt:lpstr>
      <vt:lpstr>Wingdings</vt:lpstr>
      <vt:lpstr>Wingdings 2</vt:lpstr>
      <vt:lpstr>Wingdings 3</vt:lpstr>
      <vt:lpstr>Facet</vt:lpstr>
      <vt:lpstr>Self Esteem </vt:lpstr>
      <vt:lpstr>Self Esteem </vt:lpstr>
      <vt:lpstr>Sense of Control</vt:lpstr>
      <vt:lpstr>Self Concept: The current mental image you have of yourself </vt:lpstr>
      <vt:lpstr>When to Seek Help for Mental and Emotional Health Problems </vt:lpstr>
      <vt:lpstr>Mental and Emotional Health Therapies</vt:lpstr>
      <vt:lpstr>Psychoanalysis</vt:lpstr>
      <vt:lpstr>Behavioural Therapy</vt:lpstr>
      <vt:lpstr>Group Therapy </vt:lpstr>
      <vt:lpstr>Chemical Therapy </vt:lpstr>
      <vt:lpstr>Cognitive therapy</vt:lpstr>
      <vt:lpstr>Electroconvulsive therapy (ECT)</vt:lpstr>
      <vt:lpstr>Electroconvulsive therapy (ECT)</vt:lpstr>
      <vt:lpstr>Electroconvulsive therapy (ECT)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Esteem</dc:title>
  <dc:creator>Meredith Christie-Short</dc:creator>
  <cp:lastModifiedBy>Meredith Christie-Short</cp:lastModifiedBy>
  <cp:revision>2</cp:revision>
  <dcterms:created xsi:type="dcterms:W3CDTF">2018-03-23T14:47:11Z</dcterms:created>
  <dcterms:modified xsi:type="dcterms:W3CDTF">2018-03-23T14:56:05Z</dcterms:modified>
</cp:coreProperties>
</file>